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08/23/2021</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9589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03410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08/23/2021</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4822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514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9781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2467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111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508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08/23/2021</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173503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115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08/23/2021</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6524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08/23/2021</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78453102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12" name="Oval 11">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5A64A7E-7998-4F9B-8446-F0AFE7B4AC6A}"/>
              </a:ext>
            </a:extLst>
          </p:cNvPr>
          <p:cNvSpPr>
            <a:spLocks noGrp="1"/>
          </p:cNvSpPr>
          <p:nvPr>
            <p:ph type="ctrTitle"/>
          </p:nvPr>
        </p:nvSpPr>
        <p:spPr>
          <a:xfrm>
            <a:off x="4739751" y="768334"/>
            <a:ext cx="6479629" cy="2866405"/>
          </a:xfrm>
        </p:spPr>
        <p:txBody>
          <a:bodyPr>
            <a:normAutofit/>
          </a:bodyPr>
          <a:lstStyle/>
          <a:p>
            <a:r>
              <a:rPr lang="en-US" sz="4000" dirty="0"/>
              <a:t>POL 180 Intro to Policy Analysis: Summary of introductory class session </a:t>
            </a:r>
          </a:p>
        </p:txBody>
      </p:sp>
      <p:sp>
        <p:nvSpPr>
          <p:cNvPr id="3" name="Subtitle 2">
            <a:extLst>
              <a:ext uri="{FF2B5EF4-FFF2-40B4-BE49-F238E27FC236}">
                <a16:creationId xmlns:a16="http://schemas.microsoft.com/office/drawing/2014/main" id="{4AC90462-60F9-45D6-86D4-9822856A59EB}"/>
              </a:ext>
            </a:extLst>
          </p:cNvPr>
          <p:cNvSpPr>
            <a:spLocks noGrp="1"/>
          </p:cNvSpPr>
          <p:nvPr>
            <p:ph type="subTitle" idx="1"/>
          </p:nvPr>
        </p:nvSpPr>
        <p:spPr>
          <a:xfrm>
            <a:off x="4739751" y="4283239"/>
            <a:ext cx="6479629" cy="1475177"/>
          </a:xfrm>
        </p:spPr>
        <p:txBody>
          <a:bodyPr>
            <a:normAutofit/>
          </a:bodyPr>
          <a:lstStyle/>
          <a:p>
            <a:r>
              <a:rPr lang="en-US" dirty="0"/>
              <a:t>Dr. Ken Menkhaus </a:t>
            </a:r>
          </a:p>
          <a:p>
            <a:r>
              <a:rPr lang="en-US" dirty="0"/>
              <a:t>Davidson College</a:t>
            </a:r>
          </a:p>
          <a:p>
            <a:r>
              <a:rPr lang="en-US" dirty="0"/>
              <a:t>Fall 2021</a:t>
            </a:r>
          </a:p>
        </p:txBody>
      </p:sp>
      <p:pic>
        <p:nvPicPr>
          <p:cNvPr id="4" name="Picture 3" descr="Pastel color gradient">
            <a:extLst>
              <a:ext uri="{FF2B5EF4-FFF2-40B4-BE49-F238E27FC236}">
                <a16:creationId xmlns:a16="http://schemas.microsoft.com/office/drawing/2014/main" id="{6E8B5243-35EF-4778-B241-46CCF99AE267}"/>
              </a:ext>
            </a:extLst>
          </p:cNvPr>
          <p:cNvPicPr>
            <a:picLocks noChangeAspect="1"/>
          </p:cNvPicPr>
          <p:nvPr/>
        </p:nvPicPr>
        <p:blipFill rotWithShape="1">
          <a:blip r:embed="rId2"/>
          <a:srcRect l="35668" r="23711" b="-2"/>
          <a:stretch/>
        </p:blipFill>
        <p:spPr>
          <a:xfrm>
            <a:off x="20" y="1"/>
            <a:ext cx="4173349" cy="6857999"/>
          </a:xfrm>
          <a:prstGeom prst="rect">
            <a:avLst/>
          </a:prstGeom>
        </p:spPr>
      </p:pic>
      <p:cxnSp>
        <p:nvCxnSpPr>
          <p:cNvPr id="20" name="Straight Connector 19">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39752" y="6087110"/>
            <a:ext cx="688374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3068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BD799-99B6-4314-BA03-B93CBD3D805D}"/>
              </a:ext>
            </a:extLst>
          </p:cNvPr>
          <p:cNvSpPr>
            <a:spLocks noGrp="1"/>
          </p:cNvSpPr>
          <p:nvPr>
            <p:ph type="title"/>
          </p:nvPr>
        </p:nvSpPr>
        <p:spPr/>
        <p:txBody>
          <a:bodyPr/>
          <a:lstStyle/>
          <a:p>
            <a:r>
              <a:rPr lang="en-US" dirty="0"/>
              <a:t>Purpose of this power point</a:t>
            </a:r>
          </a:p>
        </p:txBody>
      </p:sp>
      <p:sp>
        <p:nvSpPr>
          <p:cNvPr id="3" name="Content Placeholder 2">
            <a:extLst>
              <a:ext uri="{FF2B5EF4-FFF2-40B4-BE49-F238E27FC236}">
                <a16:creationId xmlns:a16="http://schemas.microsoft.com/office/drawing/2014/main" id="{92738CAD-43DE-4AC8-9FE5-1491431312D5}"/>
              </a:ext>
            </a:extLst>
          </p:cNvPr>
          <p:cNvSpPr>
            <a:spLocks noGrp="1"/>
          </p:cNvSpPr>
          <p:nvPr>
            <p:ph idx="1"/>
          </p:nvPr>
        </p:nvSpPr>
        <p:spPr/>
        <p:txBody>
          <a:bodyPr>
            <a:normAutofit lnSpcReduction="10000"/>
          </a:bodyPr>
          <a:lstStyle/>
          <a:p>
            <a:r>
              <a:rPr lang="en-US" dirty="0"/>
              <a:t>Many students add courses after the first class session. This is mainly for students who were not at our opening class (but this may also be of use for students who were at the first class).</a:t>
            </a:r>
          </a:p>
          <a:p>
            <a:r>
              <a:rPr lang="en-US" dirty="0"/>
              <a:t>Welcome! I hope you find this to be a compelling and useful course. Policies, big and small, are part of everyone’s daily life. Learning to be a discerning consumer and a strong producer of policy analyses will serve you well in your future personal and professional life. </a:t>
            </a:r>
          </a:p>
        </p:txBody>
      </p:sp>
    </p:spTree>
    <p:extLst>
      <p:ext uri="{BB962C8B-B14F-4D97-AF65-F5344CB8AC3E}">
        <p14:creationId xmlns:p14="http://schemas.microsoft.com/office/powerpoint/2010/main" val="1655463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1C78D-65E9-4662-B599-98CD392B01D0}"/>
              </a:ext>
            </a:extLst>
          </p:cNvPr>
          <p:cNvSpPr>
            <a:spLocks noGrp="1"/>
          </p:cNvSpPr>
          <p:nvPr>
            <p:ph type="title"/>
          </p:nvPr>
        </p:nvSpPr>
        <p:spPr/>
        <p:txBody>
          <a:bodyPr>
            <a:normAutofit fontScale="90000"/>
          </a:bodyPr>
          <a:lstStyle/>
          <a:p>
            <a:r>
              <a:rPr lang="en-US" dirty="0"/>
              <a:t>Summary of syllabus and course content</a:t>
            </a:r>
          </a:p>
        </p:txBody>
      </p:sp>
      <p:sp>
        <p:nvSpPr>
          <p:cNvPr id="3" name="Content Placeholder 2">
            <a:extLst>
              <a:ext uri="{FF2B5EF4-FFF2-40B4-BE49-F238E27FC236}">
                <a16:creationId xmlns:a16="http://schemas.microsoft.com/office/drawing/2014/main" id="{F67CD962-20AB-430C-81C4-8D84A6E4AEAD}"/>
              </a:ext>
            </a:extLst>
          </p:cNvPr>
          <p:cNvSpPr>
            <a:spLocks noGrp="1"/>
          </p:cNvSpPr>
          <p:nvPr>
            <p:ph idx="1"/>
          </p:nvPr>
        </p:nvSpPr>
        <p:spPr/>
        <p:txBody>
          <a:bodyPr>
            <a:normAutofit fontScale="70000" lnSpcReduction="20000"/>
          </a:bodyPr>
          <a:lstStyle/>
          <a:p>
            <a:r>
              <a:rPr lang="en-US" dirty="0">
                <a:latin typeface="Times New Roman" panose="02020603050405020304" pitchFamily="18" charset="0"/>
                <a:cs typeface="Times New Roman" panose="02020603050405020304" pitchFamily="18" charset="0"/>
              </a:rPr>
              <a:t>Please familiarize yourself with the syllabus</a:t>
            </a:r>
          </a:p>
          <a:p>
            <a:r>
              <a:rPr lang="en-US" dirty="0">
                <a:latin typeface="Times New Roman" panose="02020603050405020304" pitchFamily="18" charset="0"/>
                <a:cs typeface="Times New Roman" panose="02020603050405020304" pitchFamily="18" charset="0"/>
              </a:rPr>
              <a:t>Please access the </a:t>
            </a:r>
            <a:r>
              <a:rPr lang="en-US" dirty="0" err="1">
                <a:latin typeface="Times New Roman" panose="02020603050405020304" pitchFamily="18" charset="0"/>
                <a:cs typeface="Times New Roman" panose="02020603050405020304" pitchFamily="18" charset="0"/>
              </a:rPr>
              <a:t>moodle</a:t>
            </a:r>
            <a:r>
              <a:rPr lang="en-US" dirty="0">
                <a:latin typeface="Times New Roman" panose="02020603050405020304" pitchFamily="18" charset="0"/>
                <a:cs typeface="Times New Roman" panose="02020603050405020304" pitchFamily="18" charset="0"/>
              </a:rPr>
              <a:t> course site; all readings, syllabus, folder for written assignments submissions, and other course material will be stored here</a:t>
            </a:r>
          </a:p>
          <a:p>
            <a:r>
              <a:rPr lang="en-US" dirty="0">
                <a:latin typeface="Times New Roman" panose="02020603050405020304" pitchFamily="18" charset="0"/>
                <a:cs typeface="Times New Roman" panose="02020603050405020304" pitchFamily="18" charset="0"/>
              </a:rPr>
              <a:t>The course is writing intensive – you will produce a white paper and three policy briefing papers</a:t>
            </a:r>
          </a:p>
          <a:p>
            <a:r>
              <a:rPr lang="en-US" dirty="0">
                <a:latin typeface="Times New Roman" panose="02020603050405020304" pitchFamily="18" charset="0"/>
                <a:cs typeface="Times New Roman" panose="02020603050405020304" pitchFamily="18" charset="0"/>
              </a:rPr>
              <a:t>The course draws on many different policy fields (education, health, environment, housing, foreign policy, </a:t>
            </a:r>
            <a:r>
              <a:rPr lang="en-US" dirty="0" err="1">
                <a:latin typeface="Times New Roman" panose="02020603050405020304" pitchFamily="18" charset="0"/>
                <a:cs typeface="Times New Roman" panose="02020603050405020304" pitchFamily="18" charset="0"/>
              </a:rPr>
              <a:t>etc</a:t>
            </a:r>
            <a:r>
              <a:rPr lang="en-US" dirty="0">
                <a:latin typeface="Times New Roman" panose="02020603050405020304" pitchFamily="18" charset="0"/>
                <a:cs typeface="Times New Roman" panose="02020603050405020304" pitchFamily="18" charset="0"/>
              </a:rPr>
              <a:t>), and is meant to apply to public sector, private sector, and non-profit sector settings</a:t>
            </a:r>
          </a:p>
          <a:p>
            <a:r>
              <a:rPr lang="en-US" dirty="0">
                <a:latin typeface="Times New Roman" panose="02020603050405020304" pitchFamily="18" charset="0"/>
                <a:cs typeface="Times New Roman" panose="02020603050405020304" pitchFamily="18" charset="0"/>
              </a:rPr>
              <a:t>This course involves some group projects, because most policy is produced in group settings – best to get used to it, and good at it!</a:t>
            </a:r>
          </a:p>
          <a:p>
            <a:r>
              <a:rPr lang="en-US" dirty="0">
                <a:latin typeface="Times New Roman" panose="02020603050405020304" pitchFamily="18" charset="0"/>
                <a:cs typeface="Times New Roman" panose="02020603050405020304" pitchFamily="18" charset="0"/>
              </a:rPr>
              <a:t>Course structure moves from preliminary case studies and simulation, to a section on theories and concepts, to a section on policy “toolbox” (different types of policy analyses), to a final section on new case studies and simulations</a:t>
            </a:r>
          </a:p>
        </p:txBody>
      </p:sp>
    </p:spTree>
    <p:extLst>
      <p:ext uri="{BB962C8B-B14F-4D97-AF65-F5344CB8AC3E}">
        <p14:creationId xmlns:p14="http://schemas.microsoft.com/office/powerpoint/2010/main" val="1714539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64E01-0319-402D-A787-807014012634}"/>
              </a:ext>
            </a:extLst>
          </p:cNvPr>
          <p:cNvSpPr>
            <a:spLocks noGrp="1"/>
          </p:cNvSpPr>
          <p:nvPr>
            <p:ph type="title"/>
          </p:nvPr>
        </p:nvSpPr>
        <p:spPr/>
        <p:txBody>
          <a:bodyPr>
            <a:normAutofit fontScale="90000"/>
          </a:bodyPr>
          <a:lstStyle/>
          <a:p>
            <a:r>
              <a:rPr lang="en-US" dirty="0"/>
              <a:t>What is policy? How is it different from a strategy?</a:t>
            </a:r>
          </a:p>
        </p:txBody>
      </p:sp>
      <p:sp>
        <p:nvSpPr>
          <p:cNvPr id="3" name="Content Placeholder 2">
            <a:extLst>
              <a:ext uri="{FF2B5EF4-FFF2-40B4-BE49-F238E27FC236}">
                <a16:creationId xmlns:a16="http://schemas.microsoft.com/office/drawing/2014/main" id="{B33BC8C0-D452-4E28-9739-ED445DE18C2A}"/>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“Policy is a set of principles and rules which directs the decisions of the organization. Policies are framed to serve as a guideline for operational decision making. It is helpful in highlighting the rules, values and beliefs of the organization. It acts as a basis for guiding actions.”</a:t>
            </a:r>
            <a:endParaRPr lang="en-US" sz="1800" dirty="0">
              <a:effectLst/>
              <a:latin typeface="Times New Roman" panose="02020603050405020304" pitchFamily="18" charset="0"/>
              <a:ea typeface="Calibri" panose="020F0502020204030204" pitchFamily="34" charset="0"/>
            </a:endParaRPr>
          </a:p>
          <a:p>
            <a:r>
              <a:rPr lang="en-US" sz="1800" dirty="0">
                <a:effectLst/>
                <a:latin typeface="Times New Roman" panose="02020603050405020304" pitchFamily="18" charset="0"/>
                <a:ea typeface="Times New Roman" panose="02020603050405020304" pitchFamily="18" charset="0"/>
              </a:rPr>
              <a:t>“Strategy is a game plan, chosen to achieve the organizational objectives, attain competitive advantage. It is a unified and integrated plan made to achieve the basic objectives of the organization.”</a:t>
            </a:r>
          </a:p>
          <a:p>
            <a:r>
              <a:rPr lang="en-US" sz="1800" dirty="0">
                <a:latin typeface="Times New Roman" panose="02020603050405020304" pitchFamily="18" charset="0"/>
                <a:ea typeface="Times New Roman" panose="02020603050405020304" pitchFamily="18" charset="0"/>
              </a:rPr>
              <a:t>Strategies are broader than policies, but the two are often used interchangeably, among with “plan,” “tactic,” “directives” and other terms.</a:t>
            </a:r>
          </a:p>
          <a:p>
            <a:r>
              <a:rPr lang="en-US" sz="1800" dirty="0">
                <a:latin typeface="Times New Roman" panose="02020603050405020304" pitchFamily="18" charset="0"/>
                <a:ea typeface="Times New Roman" panose="02020603050405020304" pitchFamily="18" charset="0"/>
              </a:rPr>
              <a:t>In Policies are usually not laws, though   </a:t>
            </a:r>
            <a:r>
              <a:rPr lang="en-US" sz="1800" dirty="0">
                <a:effectLst/>
                <a:latin typeface="Times New Roman" panose="02020603050405020304" pitchFamily="18" charset="0"/>
                <a:ea typeface="Times New Roman" panose="02020603050405020304" pitchFamily="18" charset="0"/>
              </a:rPr>
              <a:t> </a:t>
            </a: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196216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C8EDA-0068-4087-AE9D-3835E725D3CA}"/>
              </a:ext>
            </a:extLst>
          </p:cNvPr>
          <p:cNvSpPr>
            <a:spLocks noGrp="1"/>
          </p:cNvSpPr>
          <p:nvPr>
            <p:ph type="title"/>
          </p:nvPr>
        </p:nvSpPr>
        <p:spPr/>
        <p:txBody>
          <a:bodyPr/>
          <a:lstStyle/>
          <a:p>
            <a:r>
              <a:rPr lang="en-US" dirty="0"/>
              <a:t>What is policy analysis?</a:t>
            </a:r>
          </a:p>
        </p:txBody>
      </p:sp>
      <p:sp>
        <p:nvSpPr>
          <p:cNvPr id="3" name="Content Placeholder 2">
            <a:extLst>
              <a:ext uri="{FF2B5EF4-FFF2-40B4-BE49-F238E27FC236}">
                <a16:creationId xmlns:a16="http://schemas.microsoft.com/office/drawing/2014/main" id="{F4F1FE0E-AA71-4FEC-9721-9645D6C41587}"/>
              </a:ext>
            </a:extLst>
          </p:cNvPr>
          <p:cNvSpPr>
            <a:spLocks noGrp="1"/>
          </p:cNvSpPr>
          <p:nvPr>
            <p:ph idx="1"/>
          </p:nvPr>
        </p:nvSpPr>
        <p:spPr/>
        <p:txBody>
          <a:bodyPr/>
          <a:lstStyle/>
          <a:p>
            <a:r>
              <a:rPr lang="en-US" sz="1800" dirty="0">
                <a:effectLst/>
                <a:latin typeface="Times New Roman" panose="02020603050405020304" pitchFamily="18" charset="0"/>
                <a:ea typeface="Times New Roman" panose="02020603050405020304" pitchFamily="18" charset="0"/>
              </a:rPr>
              <a:t>Policy analysis is the process of identifying problems, and identifying and assessing potential policy options, that are feasible, effective, and efficient in address the problem. It </a:t>
            </a:r>
            <a:r>
              <a:rPr lang="en-US" sz="1800" i="1" dirty="0">
                <a:effectLst/>
                <a:latin typeface="Times New Roman" panose="02020603050405020304" pitchFamily="18" charset="0"/>
                <a:ea typeface="Times New Roman" panose="02020603050405020304" pitchFamily="18" charset="0"/>
              </a:rPr>
              <a:t>may or may not </a:t>
            </a:r>
            <a:r>
              <a:rPr lang="en-US" sz="1800" dirty="0">
                <a:effectLst/>
                <a:latin typeface="Times New Roman" panose="02020603050405020304" pitchFamily="18" charset="0"/>
                <a:ea typeface="Times New Roman" panose="02020603050405020304" pitchFamily="18" charset="0"/>
              </a:rPr>
              <a:t>involve recommendations for a preferred policy (your client should indicate if it wants recommendations from you in the “terms of reference” or TOR). </a:t>
            </a:r>
            <a:endParaRPr lang="en-US" dirty="0"/>
          </a:p>
        </p:txBody>
      </p:sp>
    </p:spTree>
    <p:extLst>
      <p:ext uri="{BB962C8B-B14F-4D97-AF65-F5344CB8AC3E}">
        <p14:creationId xmlns:p14="http://schemas.microsoft.com/office/powerpoint/2010/main" val="2529179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5B5F0-2E9E-4203-9694-A47AAA8A2967}"/>
              </a:ext>
            </a:extLst>
          </p:cNvPr>
          <p:cNvSpPr>
            <a:spLocks noGrp="1"/>
          </p:cNvSpPr>
          <p:nvPr>
            <p:ph type="title"/>
          </p:nvPr>
        </p:nvSpPr>
        <p:spPr/>
        <p:txBody>
          <a:bodyPr>
            <a:normAutofit fontScale="90000"/>
          </a:bodyPr>
          <a:lstStyle/>
          <a:p>
            <a:r>
              <a:rPr lang="en-US" dirty="0"/>
              <a:t>Why is policy analysis important?</a:t>
            </a:r>
          </a:p>
        </p:txBody>
      </p:sp>
      <p:sp>
        <p:nvSpPr>
          <p:cNvPr id="3" name="Content Placeholder 2">
            <a:extLst>
              <a:ext uri="{FF2B5EF4-FFF2-40B4-BE49-F238E27FC236}">
                <a16:creationId xmlns:a16="http://schemas.microsoft.com/office/drawing/2014/main" id="{7918C7CC-4374-4776-9FCC-B8ED10B0AF8F}"/>
              </a:ext>
            </a:extLst>
          </p:cNvPr>
          <p:cNvSpPr>
            <a:spLocks noGrp="1"/>
          </p:cNvSpPr>
          <p:nvPr>
            <p:ph idx="1"/>
          </p:nvPr>
        </p:nvSpPr>
        <p:spPr/>
        <p:txBody>
          <a:bodyPr>
            <a:normAutofit fontScale="92500" lnSpcReduction="20000"/>
          </a:bodyPr>
          <a:lstStyle/>
          <a:p>
            <a:pPr marL="0" marR="0" indent="0" fontAlgn="base">
              <a:lnSpc>
                <a:spcPct val="107000"/>
              </a:lnSpc>
              <a:spcBef>
                <a:spcPts val="0"/>
              </a:spcBef>
              <a:spcAft>
                <a:spcPts val="800"/>
              </a:spcAft>
              <a:buNone/>
            </a:pPr>
            <a:r>
              <a:rPr lang="en-US" sz="1800" dirty="0">
                <a:effectLst/>
                <a:latin typeface="Times New Roman" panose="02020603050405020304" pitchFamily="18" charset="0"/>
                <a:ea typeface="Times New Roman" panose="02020603050405020304" pitchFamily="18" charset="0"/>
              </a:rPr>
              <a:t>Most policies aren’t based on a policy analysis – they are made by leaders or committees based only on discussion and debate. More important policies should be preceded by a policy analysis.</a:t>
            </a:r>
          </a:p>
          <a:p>
            <a:pPr marL="0" marR="0" indent="0" fontAlgn="base">
              <a:lnSpc>
                <a:spcPct val="107000"/>
              </a:lnSpc>
              <a:spcBef>
                <a:spcPts val="0"/>
              </a:spcBef>
              <a:spcAft>
                <a:spcPts val="800"/>
              </a:spcAft>
              <a:buNone/>
            </a:pPr>
            <a:r>
              <a:rPr lang="en-US" sz="1800" dirty="0">
                <a:effectLst/>
                <a:latin typeface="Times New Roman" panose="02020603050405020304" pitchFamily="18" charset="0"/>
                <a:ea typeface="Times New Roman" panose="02020603050405020304" pitchFamily="18" charset="0"/>
              </a:rPr>
              <a:t>Conducting a policy analysis ensures you have gone through a systematic process to consider a full range of options, and costs and benefits of each and choose the policy option that may be best for your situation.</a:t>
            </a:r>
            <a:endParaRPr lang="en-US" sz="1800" dirty="0">
              <a:effectLst/>
              <a:latin typeface="Times New Roman" panose="02020603050405020304" pitchFamily="18" charset="0"/>
              <a:ea typeface="Calibri" panose="020F0502020204030204" pitchFamily="34" charset="0"/>
            </a:endParaRPr>
          </a:p>
          <a:p>
            <a:pPr marL="0" marR="0" indent="0" fontAlgn="base">
              <a:lnSpc>
                <a:spcPct val="107000"/>
              </a:lnSpc>
              <a:spcBef>
                <a:spcPts val="0"/>
              </a:spcBef>
              <a:spcAft>
                <a:spcPts val="800"/>
              </a:spcAft>
              <a:buNone/>
            </a:pPr>
            <a:r>
              <a:rPr lang="en-US" sz="1800" dirty="0">
                <a:effectLst/>
                <a:latin typeface="Times New Roman" panose="02020603050405020304" pitchFamily="18" charset="0"/>
                <a:ea typeface="Times New Roman" panose="02020603050405020304" pitchFamily="18" charset="0"/>
              </a:rPr>
              <a:t>Poorly conceived policies that fail to anticipate complications or reactions impose a cost of decision makers. </a:t>
            </a:r>
          </a:p>
          <a:p>
            <a:pPr marL="0" marR="0" indent="0" fontAlgn="base">
              <a:lnSpc>
                <a:spcPct val="107000"/>
              </a:lnSpc>
              <a:spcBef>
                <a:spcPts val="0"/>
              </a:spcBef>
              <a:spcAft>
                <a:spcPts val="800"/>
              </a:spcAft>
              <a:buNone/>
            </a:pPr>
            <a:r>
              <a:rPr lang="en-US" sz="1800" dirty="0">
                <a:latin typeface="Times New Roman" panose="02020603050405020304" pitchFamily="18" charset="0"/>
                <a:ea typeface="Times New Roman" panose="02020603050405020304" pitchFamily="18" charset="0"/>
              </a:rPr>
              <a:t>Warning -- b</a:t>
            </a:r>
            <a:r>
              <a:rPr lang="en-US" sz="1800" dirty="0">
                <a:effectLst/>
                <a:latin typeface="Times New Roman" panose="02020603050405020304" pitchFamily="18" charset="0"/>
                <a:ea typeface="Times New Roman" panose="02020603050405020304" pitchFamily="18" charset="0"/>
              </a:rPr>
              <a:t>eing more systematic in policy analysis does not guarantee successful outcome! Bad policy choices can and do emerge from good policy analyses, and bad policy analyses increase the risk of poor choices. But failure to engage in rigorous policy analysis almost guarantees failure, especially for large and complex policy issues.</a:t>
            </a:r>
            <a:endParaRPr lang="en-US" sz="1800" dirty="0">
              <a:effectLst/>
              <a:latin typeface="Times New Roman" panose="02020603050405020304" pitchFamily="18" charset="0"/>
              <a:ea typeface="Calibri" panose="020F0502020204030204" pitchFamily="34" charset="0"/>
            </a:endParaRPr>
          </a:p>
          <a:p>
            <a:endParaRPr lang="en-US" dirty="0"/>
          </a:p>
        </p:txBody>
      </p:sp>
    </p:spTree>
    <p:extLst>
      <p:ext uri="{BB962C8B-B14F-4D97-AF65-F5344CB8AC3E}">
        <p14:creationId xmlns:p14="http://schemas.microsoft.com/office/powerpoint/2010/main" val="3772272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1CA0A-FA4A-437F-AA29-FD0B8431D8A0}"/>
              </a:ext>
            </a:extLst>
          </p:cNvPr>
          <p:cNvSpPr>
            <a:spLocks noGrp="1"/>
          </p:cNvSpPr>
          <p:nvPr>
            <p:ph type="title"/>
          </p:nvPr>
        </p:nvSpPr>
        <p:spPr/>
        <p:txBody>
          <a:bodyPr>
            <a:normAutofit/>
          </a:bodyPr>
          <a:lstStyle/>
          <a:p>
            <a:r>
              <a:rPr lang="en-US" dirty="0"/>
              <a:t>Some features of policies</a:t>
            </a:r>
          </a:p>
        </p:txBody>
      </p:sp>
      <p:sp>
        <p:nvSpPr>
          <p:cNvPr id="3" name="Content Placeholder 2">
            <a:extLst>
              <a:ext uri="{FF2B5EF4-FFF2-40B4-BE49-F238E27FC236}">
                <a16:creationId xmlns:a16="http://schemas.microsoft.com/office/drawing/2014/main" id="{DBFA6A52-1AC9-4450-BC32-89B8DF4C8391}"/>
              </a:ext>
            </a:extLst>
          </p:cNvPr>
          <p:cNvSpPr>
            <a:spLocks noGrp="1"/>
          </p:cNvSpPr>
          <p:nvPr>
            <p:ph idx="1"/>
          </p:nvPr>
        </p:nvSpPr>
        <p:spPr/>
        <p:txBody>
          <a:bodyPr>
            <a:normAutofit/>
          </a:bodyPr>
          <a:lstStyle/>
          <a:p>
            <a:pPr marL="0" indent="0">
              <a:buNone/>
            </a:pPr>
            <a:r>
              <a:rPr lang="en-US" sz="1800" dirty="0">
                <a:latin typeface="Times New Roman" panose="02020603050405020304" pitchFamily="18" charset="0"/>
                <a:cs typeface="Times New Roman" panose="02020603050405020304" pitchFamily="18" charset="0"/>
              </a:rPr>
              <a:t>We used a few policies from campus and the syllabus to illustrate some lessons:</a:t>
            </a:r>
          </a:p>
          <a:p>
            <a:pPr marL="457200" indent="-457200">
              <a:buAutoNum type="arabicPeriod"/>
            </a:pPr>
            <a:r>
              <a:rPr lang="en-US" sz="1800" dirty="0">
                <a:latin typeface="Times New Roman" panose="02020603050405020304" pitchFamily="18" charset="0"/>
                <a:cs typeface="Times New Roman" panose="02020603050405020304" pitchFamily="18" charset="0"/>
              </a:rPr>
              <a:t>Policies usually involve the weighing and pursuit of more than one value, goal, or “good.” Sometimes they can be reconciled, sometimes there are trade-offs. Policy briefs that focus exclusively on one goal or good are sometimes justified, but often risk sacrificing other important values. Look for policy analyses that recognize and weigh multiple goods . </a:t>
            </a:r>
          </a:p>
          <a:p>
            <a:pPr marL="457200" indent="-457200">
              <a:buAutoNum type="arabicPeriod"/>
            </a:pPr>
            <a:r>
              <a:rPr lang="en-US" sz="1800" dirty="0">
                <a:latin typeface="Times New Roman" panose="02020603050405020304" pitchFamily="18" charset="0"/>
                <a:cs typeface="Times New Roman" panose="02020603050405020304" pitchFamily="18" charset="0"/>
              </a:rPr>
              <a:t>Policy makers usually want to protect their discretionary power and so prefer policies that allow for consideration of special circumstances. Many policies will include language to provide some flexibility.  </a:t>
            </a:r>
            <a:endParaRPr lang="en-US" dirty="0">
              <a:latin typeface="Times New Roman" panose="02020603050405020304" pitchFamily="18" charset="0"/>
              <a:cs typeface="Times New Roman" panose="02020603050405020304" pitchFamily="18" charset="0"/>
            </a:endParaRPr>
          </a:p>
          <a:p>
            <a:pPr marL="457200" indent="-457200">
              <a:buAutoNum type="arabicPeriod"/>
            </a:pPr>
            <a:endParaRPr lang="en-US" dirty="0"/>
          </a:p>
          <a:p>
            <a:pPr marL="457200" indent="-457200">
              <a:buAutoNum type="arabicPeriod"/>
            </a:pPr>
            <a:endParaRPr lang="en-US" dirty="0"/>
          </a:p>
          <a:p>
            <a:pPr marL="457200" indent="-457200">
              <a:buAutoNum type="arabicPeriod"/>
            </a:pPr>
            <a:endParaRPr lang="en-US" dirty="0"/>
          </a:p>
        </p:txBody>
      </p:sp>
    </p:spTree>
    <p:extLst>
      <p:ext uri="{BB962C8B-B14F-4D97-AF65-F5344CB8AC3E}">
        <p14:creationId xmlns:p14="http://schemas.microsoft.com/office/powerpoint/2010/main" val="16833552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66599-B3C7-4E7E-BF23-F9D7BC5FCC38}"/>
              </a:ext>
            </a:extLst>
          </p:cNvPr>
          <p:cNvSpPr>
            <a:spLocks noGrp="1"/>
          </p:cNvSpPr>
          <p:nvPr>
            <p:ph type="title"/>
          </p:nvPr>
        </p:nvSpPr>
        <p:spPr/>
        <p:txBody>
          <a:bodyPr>
            <a:normAutofit fontScale="90000"/>
          </a:bodyPr>
          <a:lstStyle/>
          <a:p>
            <a:r>
              <a:rPr lang="en-US" dirty="0"/>
              <a:t>Policy analysis versus policy advocacy</a:t>
            </a:r>
          </a:p>
        </p:txBody>
      </p:sp>
      <p:sp>
        <p:nvSpPr>
          <p:cNvPr id="3" name="Content Placeholder 2">
            <a:extLst>
              <a:ext uri="{FF2B5EF4-FFF2-40B4-BE49-F238E27FC236}">
                <a16:creationId xmlns:a16="http://schemas.microsoft.com/office/drawing/2014/main" id="{1AA738EC-6DDB-4DD7-9634-C5021C6C720D}"/>
              </a:ext>
            </a:extLst>
          </p:cNvPr>
          <p:cNvSpPr>
            <a:spLocks noGrp="1"/>
          </p:cNvSpPr>
          <p:nvPr>
            <p:ph idx="1"/>
          </p:nvPr>
        </p:nvSpPr>
        <p:spPr/>
        <p:txBody>
          <a:bodyPr>
            <a:normAutofit fontScale="62500" lnSpcReduction="20000"/>
          </a:bodyPr>
          <a:lstStyle/>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rPr>
              <a:t>Policy analysis is a dispassionate process, with no predetermined policy preferences, involving a full review of evidence, assessment of comparative lessons if available, cost-benefit assessment or other assessment of options, and recommendations (if requested), based solely on pre-established criteria linked to feasibility, ethics, effectiveness, risk, efficiency, etc. </a:t>
            </a: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rPr>
              <a:t>By contrast, policy advocacy is the development of policy recommendations based on a pre-existing set of values and preferences. Here the goal is to win an argument for a policy change, advancing the interests and values of one’s constituency or one’s political preferences.</a:t>
            </a: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rPr>
              <a:t>Both types of policy work are legitimate and ubiquitous.</a:t>
            </a:r>
          </a:p>
          <a:p>
            <a:pPr marL="0" marR="0">
              <a:lnSpc>
                <a:spcPct val="107000"/>
              </a:lnSpc>
              <a:spcBef>
                <a:spcPts val="0"/>
              </a:spcBef>
              <a:spcAft>
                <a:spcPts val="800"/>
              </a:spcAft>
            </a:pPr>
            <a:r>
              <a:rPr lang="en-US" sz="1800" dirty="0">
                <a:latin typeface="Times New Roman" panose="02020603050405020304" pitchFamily="18" charset="0"/>
                <a:ea typeface="Calibri" panose="020F0502020204030204" pitchFamily="34" charset="0"/>
              </a:rPr>
              <a:t>Policy advocacy can, under some circumstances, be not only warranted but essential. But in other circumstance policy advocacy can produce all of the pathologies associated with narrow interest group politics that advance the interests of some at the expense of the greater good. </a:t>
            </a:r>
            <a:r>
              <a:rPr lang="en-US" sz="1800" dirty="0">
                <a:effectLst/>
                <a:latin typeface="Times New Roman" panose="02020603050405020304" pitchFamily="18" charset="0"/>
                <a:ea typeface="Calibri" panose="020F0502020204030204" pitchFamily="34" charset="0"/>
              </a:rPr>
              <a:t> </a:t>
            </a: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rPr>
              <a:t>As a consumer of policy analysis, it is important to know if you are reading an analysis or advocacy piece. And sometimes clever advocates will try to dress up their policy briefs as “dispassionate” policy analyses to win your confidence. </a:t>
            </a:r>
            <a:r>
              <a:rPr lang="en-US" sz="1800" dirty="0">
                <a:latin typeface="Times New Roman" panose="02020603050405020304" pitchFamily="18" charset="0"/>
                <a:ea typeface="Calibri" panose="020F0502020204030204" pitchFamily="34" charset="0"/>
              </a:rPr>
              <a:t>Beware!</a:t>
            </a:r>
            <a:r>
              <a:rPr lang="en-US" sz="1800" dirty="0">
                <a:effectLst/>
                <a:latin typeface="Times New Roman" panose="02020603050405020304" pitchFamily="18" charset="0"/>
                <a:ea typeface="Calibri" panose="020F0502020204030204" pitchFamily="34" charset="0"/>
              </a:rPr>
              <a:t> </a:t>
            </a:r>
          </a:p>
          <a:p>
            <a:pPr marL="0" marR="0">
              <a:lnSpc>
                <a:spcPct val="107000"/>
              </a:lnSpc>
              <a:spcBef>
                <a:spcPts val="0"/>
              </a:spcBef>
              <a:spcAft>
                <a:spcPts val="800"/>
              </a:spcAft>
            </a:pPr>
            <a:r>
              <a:rPr lang="en-US" sz="1800" dirty="0">
                <a:effectLst/>
                <a:latin typeface="Times New Roman" panose="02020603050405020304" pitchFamily="18" charset="0"/>
                <a:ea typeface="Calibri" panose="020F0502020204030204" pitchFamily="34" charset="0"/>
              </a:rPr>
              <a:t>We will explore both policy analysis and policy advocacy, and you will have the chance to produce an advocacy brief if you so choose. However,  this course is mainly geared toward policy analysis, which in my experience is better as a foundational skill set. Just as the maxim for physicians is “diagnosis first, prescription second,” our maxim is “analysis first, advocacy second.”   </a:t>
            </a:r>
          </a:p>
          <a:p>
            <a:endParaRPr lang="en-US" dirty="0"/>
          </a:p>
        </p:txBody>
      </p:sp>
    </p:spTree>
    <p:extLst>
      <p:ext uri="{BB962C8B-B14F-4D97-AF65-F5344CB8AC3E}">
        <p14:creationId xmlns:p14="http://schemas.microsoft.com/office/powerpoint/2010/main" val="3112836198"/>
      </p:ext>
    </p:extLst>
  </p:cSld>
  <p:clrMapOvr>
    <a:masterClrMapping/>
  </p:clrMapOvr>
</p:sld>
</file>

<file path=ppt/theme/theme1.xml><?xml version="1.0" encoding="utf-8"?>
<a:theme xmlns:a="http://schemas.openxmlformats.org/drawingml/2006/main" name="PunchcardVTI">
  <a:themeElements>
    <a:clrScheme name="AnalogousFromLightSeedRightStep">
      <a:dk1>
        <a:srgbClr val="000000"/>
      </a:dk1>
      <a:lt1>
        <a:srgbClr val="FFFFFF"/>
      </a:lt1>
      <a:dk2>
        <a:srgbClr val="272441"/>
      </a:dk2>
      <a:lt2>
        <a:srgbClr val="E8E4E2"/>
      </a:lt2>
      <a:accent1>
        <a:srgbClr val="4BADD2"/>
      </a:accent1>
      <a:accent2>
        <a:srgbClr val="6186D8"/>
      </a:accent2>
      <a:accent3>
        <a:srgbClr val="887EDF"/>
      </a:accent3>
      <a:accent4>
        <a:srgbClr val="9F61D8"/>
      </a:accent4>
      <a:accent5>
        <a:srgbClr val="D97EDF"/>
      </a:accent5>
      <a:accent6>
        <a:srgbClr val="D861AD"/>
      </a:accent6>
      <a:hlink>
        <a:srgbClr val="AA7561"/>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otalTime>68</TotalTime>
  <Words>1041</Words>
  <Application>Microsoft Office PowerPoint</Application>
  <PresentationFormat>Widescreen</PresentationFormat>
  <Paragraphs>38</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Neue Haas Grotesk Text Pro</vt:lpstr>
      <vt:lpstr>Times New Roman</vt:lpstr>
      <vt:lpstr>PunchcardVTI</vt:lpstr>
      <vt:lpstr>POL 180 Intro to Policy Analysis: Summary of introductory class session </vt:lpstr>
      <vt:lpstr>Purpose of this power point</vt:lpstr>
      <vt:lpstr>Summary of syllabus and course content</vt:lpstr>
      <vt:lpstr>What is policy? How is it different from a strategy?</vt:lpstr>
      <vt:lpstr>What is policy analysis?</vt:lpstr>
      <vt:lpstr>Why is policy analysis important?</vt:lpstr>
      <vt:lpstr>Some features of policies</vt:lpstr>
      <vt:lpstr>Policy analysis versus policy advocacy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 180 Intro to Policy Analysis: Summary of introductory class session</dc:title>
  <dc:creator>Menkhaus, Ken</dc:creator>
  <cp:lastModifiedBy>Menkhaus, Ken</cp:lastModifiedBy>
  <cp:revision>7</cp:revision>
  <dcterms:created xsi:type="dcterms:W3CDTF">2021-08-23T19:37:22Z</dcterms:created>
  <dcterms:modified xsi:type="dcterms:W3CDTF">2021-08-23T20:45:58Z</dcterms:modified>
</cp:coreProperties>
</file>