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72" r:id="rId3"/>
    <p:sldId id="264" r:id="rId4"/>
    <p:sldId id="265" r:id="rId5"/>
    <p:sldId id="266" r:id="rId6"/>
    <p:sldId id="267" r:id="rId7"/>
    <p:sldId id="273"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09/03/2021</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58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34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09/03/2021</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82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1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78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6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1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50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09/03/2021</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73503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09/03/2021</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52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09/03/2021</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7845310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ashingtontimes.com/topics/fda/"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5A64A7E-7998-4F9B-8446-F0AFE7B4AC6A}"/>
              </a:ext>
            </a:extLst>
          </p:cNvPr>
          <p:cNvSpPr>
            <a:spLocks noGrp="1"/>
          </p:cNvSpPr>
          <p:nvPr>
            <p:ph type="ctrTitle"/>
          </p:nvPr>
        </p:nvSpPr>
        <p:spPr>
          <a:xfrm>
            <a:off x="4739751" y="768334"/>
            <a:ext cx="6479629" cy="2866405"/>
          </a:xfrm>
        </p:spPr>
        <p:txBody>
          <a:bodyPr>
            <a:normAutofit fontScale="90000"/>
          </a:bodyPr>
          <a:lstStyle/>
          <a:p>
            <a:pPr algn="ctr"/>
            <a:r>
              <a:rPr lang="en-US" sz="3600" dirty="0"/>
              <a:t>POL 180 Intro to Policy Analysis </a:t>
            </a:r>
            <a:br>
              <a:rPr lang="en-US" sz="3600" dirty="0"/>
            </a:br>
            <a:r>
              <a:rPr lang="en-US" sz="3600" dirty="0"/>
              <a:t>Case study:</a:t>
            </a:r>
            <a:br>
              <a:rPr lang="en-US" sz="4000" dirty="0"/>
            </a:br>
            <a:r>
              <a:rPr lang="en-US" sz="4000" dirty="0"/>
              <a:t> </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Expanded access to experimental medical therapies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3" name="Subtitle 2">
            <a:extLst>
              <a:ext uri="{FF2B5EF4-FFF2-40B4-BE49-F238E27FC236}">
                <a16:creationId xmlns:a16="http://schemas.microsoft.com/office/drawing/2014/main" id="{4AC90462-60F9-45D6-86D4-9822856A59EB}"/>
              </a:ext>
            </a:extLst>
          </p:cNvPr>
          <p:cNvSpPr>
            <a:spLocks noGrp="1"/>
          </p:cNvSpPr>
          <p:nvPr>
            <p:ph type="subTitle" idx="1"/>
          </p:nvPr>
        </p:nvSpPr>
        <p:spPr>
          <a:xfrm>
            <a:off x="4739751" y="4283239"/>
            <a:ext cx="6479629" cy="1475177"/>
          </a:xfrm>
        </p:spPr>
        <p:txBody>
          <a:bodyPr>
            <a:normAutofit/>
          </a:bodyPr>
          <a:lstStyle/>
          <a:p>
            <a:r>
              <a:rPr lang="en-US" dirty="0"/>
              <a:t>Dr. Ken Menkhaus </a:t>
            </a:r>
          </a:p>
          <a:p>
            <a:r>
              <a:rPr lang="en-US" dirty="0"/>
              <a:t>Davidson College</a:t>
            </a:r>
          </a:p>
          <a:p>
            <a:r>
              <a:rPr lang="en-US" dirty="0"/>
              <a:t>Fall 2021</a:t>
            </a:r>
          </a:p>
        </p:txBody>
      </p:sp>
      <p:pic>
        <p:nvPicPr>
          <p:cNvPr id="4" name="Picture 3" descr="Pastel color gradient">
            <a:extLst>
              <a:ext uri="{FF2B5EF4-FFF2-40B4-BE49-F238E27FC236}">
                <a16:creationId xmlns:a16="http://schemas.microsoft.com/office/drawing/2014/main" id="{6E8B5243-35EF-4778-B241-46CCF99AE267}"/>
              </a:ext>
            </a:extLst>
          </p:cNvPr>
          <p:cNvPicPr>
            <a:picLocks noChangeAspect="1"/>
          </p:cNvPicPr>
          <p:nvPr/>
        </p:nvPicPr>
        <p:blipFill rotWithShape="1">
          <a:blip r:embed="rId2"/>
          <a:srcRect l="35668" r="23711" b="-2"/>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F908-CDD6-4714-BF12-108B55DC2437}"/>
              </a:ext>
            </a:extLst>
          </p:cNvPr>
          <p:cNvSpPr>
            <a:spLocks noGrp="1"/>
          </p:cNvSpPr>
          <p:nvPr>
            <p:ph type="title"/>
          </p:nvPr>
        </p:nvSpPr>
        <p:spPr>
          <a:xfrm>
            <a:off x="565150" y="770890"/>
            <a:ext cx="8874125" cy="819785"/>
          </a:xfrm>
        </p:spPr>
        <p:txBody>
          <a:bodyPr>
            <a:normAutofit/>
          </a:bodyPr>
          <a:lstStyle/>
          <a:p>
            <a:r>
              <a:rPr lang="en-US" sz="3200" dirty="0"/>
              <a:t>So what to do? Advocacy groups’ positions</a:t>
            </a:r>
          </a:p>
        </p:txBody>
      </p:sp>
      <p:sp>
        <p:nvSpPr>
          <p:cNvPr id="3" name="Content Placeholder 2">
            <a:extLst>
              <a:ext uri="{FF2B5EF4-FFF2-40B4-BE49-F238E27FC236}">
                <a16:creationId xmlns:a16="http://schemas.microsoft.com/office/drawing/2014/main" id="{57DBEC5F-90AF-466A-A87B-38EEF75F0C67}"/>
              </a:ext>
            </a:extLst>
          </p:cNvPr>
          <p:cNvSpPr>
            <a:spLocks noGrp="1"/>
          </p:cNvSpPr>
          <p:nvPr>
            <p:ph idx="1"/>
          </p:nvPr>
        </p:nvSpPr>
        <p:spPr>
          <a:xfrm>
            <a:off x="565150" y="1590675"/>
            <a:ext cx="6188075" cy="4170553"/>
          </a:xfrm>
        </p:spPr>
        <p:txBody>
          <a:bodyPr>
            <a:normAutofit lnSpcReduction="10000"/>
          </a:bodyPr>
          <a:lstStyle/>
          <a:p>
            <a:pPr marL="0" indent="0">
              <a:buNone/>
            </a:pPr>
            <a:r>
              <a:rPr lang="en-US" dirty="0"/>
              <a:t>ALS Association, Muscular Dystrophy Association, I AM ALS: vigorously support legislation</a:t>
            </a:r>
          </a:p>
          <a:p>
            <a:pPr marL="0" indent="0">
              <a:buNone/>
            </a:pPr>
            <a:endParaRPr lang="en-US" dirty="0"/>
          </a:p>
          <a:p>
            <a:pPr marL="0" indent="0">
              <a:buNone/>
            </a:pPr>
            <a:r>
              <a:rPr lang="en-US" dirty="0"/>
              <a:t>National Organization for Rare Diseases (NORD): opposes. </a:t>
            </a:r>
            <a:r>
              <a:rPr lang="en-US" sz="1800" dirty="0">
                <a:solidFill>
                  <a:srgbClr val="333333"/>
                </a:solidFill>
                <a:latin typeface="Arial" panose="020B0604020202020204" pitchFamily="34" charset="0"/>
              </a:rPr>
              <a:t>“</a:t>
            </a:r>
            <a:r>
              <a:rPr lang="en-US" sz="1800" dirty="0">
                <a:solidFill>
                  <a:srgbClr val="333333"/>
                </a:solidFill>
                <a:effectLst/>
                <a:latin typeface="Arial" panose="020B0604020202020204" pitchFamily="34" charset="0"/>
                <a:ea typeface="Times New Roman" panose="02020603050405020304" pitchFamily="18" charset="0"/>
              </a:rPr>
              <a:t>this legislation, by its own terms, would lower FDA’s approval standards, exposing patients to unsafe and ineffective medicines. Rare disease patients deserve access to innovative, safe, and effective medicines. NORD will continue to advocate for productive ways to fulfill this goal. In keeping with NORD’s mission to promote the best interests of the rare disease community, we will fight to ensure this bill does not become law.”</a:t>
            </a:r>
            <a:endParaRPr lang="en-US" sz="1800" dirty="0">
              <a:effectLst/>
              <a:latin typeface="Times New Roman" panose="02020603050405020304" pitchFamily="18" charset="0"/>
              <a:ea typeface="Calibri" panose="020F0502020204030204" pitchFamily="34" charset="0"/>
            </a:endParaRPr>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5CD2028D-F611-45C2-A79B-E68E95A1C193}"/>
              </a:ext>
            </a:extLst>
          </p:cNvPr>
          <p:cNvPicPr>
            <a:picLocks noChangeAspect="1"/>
          </p:cNvPicPr>
          <p:nvPr/>
        </p:nvPicPr>
        <p:blipFill>
          <a:blip r:embed="rId2"/>
          <a:stretch>
            <a:fillRect/>
          </a:stretch>
        </p:blipFill>
        <p:spPr>
          <a:xfrm>
            <a:off x="7228878" y="2276474"/>
            <a:ext cx="5034559" cy="1152525"/>
          </a:xfrm>
          <a:prstGeom prst="rect">
            <a:avLst/>
          </a:prstGeom>
        </p:spPr>
      </p:pic>
      <p:pic>
        <p:nvPicPr>
          <p:cNvPr id="3076" name="Picture 4" descr="Contact your congresspeople about the Promising Pathway Act - I AM ALS">
            <a:extLst>
              <a:ext uri="{FF2B5EF4-FFF2-40B4-BE49-F238E27FC236}">
                <a16:creationId xmlns:a16="http://schemas.microsoft.com/office/drawing/2014/main" id="{755323F7-688F-451D-B6F2-859AD3F2D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110" y="3697357"/>
            <a:ext cx="3866788" cy="217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3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0634-0EE3-4934-9C47-3F432BB7A9D9}"/>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FE356DB2-54C6-4EFA-AF43-3391379AFC3C}"/>
              </a:ext>
            </a:extLst>
          </p:cNvPr>
          <p:cNvSpPr>
            <a:spLocks noGrp="1"/>
          </p:cNvSpPr>
          <p:nvPr>
            <p:ph idx="1"/>
          </p:nvPr>
        </p:nvSpPr>
        <p:spPr>
          <a:xfrm>
            <a:off x="565150" y="1895475"/>
            <a:ext cx="7335835" cy="3865753"/>
          </a:xfrm>
        </p:spPr>
        <p:txBody>
          <a:bodyPr>
            <a:normAutofit fontScale="77500" lnSpcReduction="20000"/>
          </a:bodyPr>
          <a:lstStyle/>
          <a:p>
            <a:r>
              <a:rPr lang="en-US" dirty="0"/>
              <a:t>Politicians – many embracing but not acting</a:t>
            </a:r>
          </a:p>
          <a:p>
            <a:r>
              <a:rPr lang="en-US" dirty="0"/>
              <a:t>Medical ethicists – most oppose</a:t>
            </a:r>
          </a:p>
          <a:p>
            <a:r>
              <a:rPr lang="en-US" dirty="0"/>
              <a:t>Public health experts – most oppose</a:t>
            </a:r>
          </a:p>
          <a:p>
            <a:r>
              <a:rPr lang="en-US" dirty="0"/>
              <a:t>Pharmaceutical companies – most like, but not all</a:t>
            </a:r>
          </a:p>
          <a:p>
            <a:r>
              <a:rPr lang="en-US" dirty="0"/>
              <a:t>Ideologues of the left and right (meant in a nice way!) </a:t>
            </a:r>
          </a:p>
          <a:p>
            <a:r>
              <a:rPr lang="en-US" dirty="0"/>
              <a:t>You?</a:t>
            </a:r>
          </a:p>
          <a:p>
            <a:r>
              <a:rPr lang="en-US" dirty="0"/>
              <a:t>Me? The dilemma of patient advocacy; advocating for the greater good or the interest group; advocating for current or also future patients</a:t>
            </a:r>
          </a:p>
          <a:p>
            <a:r>
              <a:rPr lang="en-US" dirty="0"/>
              <a:t>The absence of dispassionate policy analysis; only </a:t>
            </a:r>
            <a:r>
              <a:rPr lang="en-US"/>
              <a:t>advocacy voices</a:t>
            </a:r>
            <a:endParaRPr lang="en-US" dirty="0"/>
          </a:p>
          <a:p>
            <a:r>
              <a:rPr lang="en-US" dirty="0"/>
              <a:t>Wider lessons from the case study?</a:t>
            </a:r>
          </a:p>
        </p:txBody>
      </p:sp>
    </p:spTree>
    <p:extLst>
      <p:ext uri="{BB962C8B-B14F-4D97-AF65-F5344CB8AC3E}">
        <p14:creationId xmlns:p14="http://schemas.microsoft.com/office/powerpoint/2010/main" val="44088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7045-B72D-4D59-957E-6D838861466D}"/>
              </a:ext>
            </a:extLst>
          </p:cNvPr>
          <p:cNvSpPr>
            <a:spLocks noGrp="1"/>
          </p:cNvSpPr>
          <p:nvPr>
            <p:ph type="title"/>
          </p:nvPr>
        </p:nvSpPr>
        <p:spPr/>
        <p:txBody>
          <a:bodyPr>
            <a:normAutofit fontScale="90000"/>
          </a:bodyPr>
          <a:lstStyle/>
          <a:p>
            <a:r>
              <a:rPr lang="en-US" dirty="0"/>
              <a:t>Pedagogical goals for this case</a:t>
            </a:r>
          </a:p>
        </p:txBody>
      </p:sp>
      <p:sp>
        <p:nvSpPr>
          <p:cNvPr id="3" name="Content Placeholder 2">
            <a:extLst>
              <a:ext uri="{FF2B5EF4-FFF2-40B4-BE49-F238E27FC236}">
                <a16:creationId xmlns:a16="http://schemas.microsoft.com/office/drawing/2014/main" id="{06EDE774-BA3E-4A9B-936F-A3A1C68B88E4}"/>
              </a:ext>
            </a:extLst>
          </p:cNvPr>
          <p:cNvSpPr>
            <a:spLocks noGrp="1"/>
          </p:cNvSpPr>
          <p:nvPr>
            <p:ph idx="1"/>
          </p:nvPr>
        </p:nvSpPr>
        <p:spPr/>
        <p:txBody>
          <a:bodyPr>
            <a:normAutofit lnSpcReduction="10000"/>
          </a:bodyPr>
          <a:lstStyle/>
          <a:p>
            <a:r>
              <a:rPr lang="en-US" dirty="0"/>
              <a:t>Value trade-offs</a:t>
            </a:r>
          </a:p>
          <a:p>
            <a:r>
              <a:rPr lang="en-US" dirty="0"/>
              <a:t>Ethical dilemmas of patient advocacy</a:t>
            </a:r>
          </a:p>
          <a:p>
            <a:r>
              <a:rPr lang="en-US" dirty="0"/>
              <a:t>The law of unintended consequences </a:t>
            </a:r>
          </a:p>
          <a:p>
            <a:r>
              <a:rPr lang="en-US" dirty="0"/>
              <a:t>Issue framing</a:t>
            </a:r>
          </a:p>
          <a:p>
            <a:r>
              <a:rPr lang="en-US" dirty="0"/>
              <a:t>Complexity</a:t>
            </a:r>
          </a:p>
          <a:p>
            <a:r>
              <a:rPr lang="en-US" dirty="0"/>
              <a:t>Political economy</a:t>
            </a:r>
          </a:p>
          <a:p>
            <a:r>
              <a:rPr lang="en-US" dirty="0"/>
              <a:t>Prospects for and limits of public mobilization on policy issues</a:t>
            </a:r>
          </a:p>
          <a:p>
            <a:endParaRPr lang="en-US" dirty="0"/>
          </a:p>
        </p:txBody>
      </p:sp>
    </p:spTree>
    <p:extLst>
      <p:ext uri="{BB962C8B-B14F-4D97-AF65-F5344CB8AC3E}">
        <p14:creationId xmlns:p14="http://schemas.microsoft.com/office/powerpoint/2010/main" val="257382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EF09-66F7-4B84-B853-79ED54E6BC7B}"/>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C19A40AB-A576-4185-BB42-7E367E642628}"/>
              </a:ext>
            </a:extLst>
          </p:cNvPr>
          <p:cNvSpPr>
            <a:spLocks noGrp="1"/>
          </p:cNvSpPr>
          <p:nvPr>
            <p:ph idx="1"/>
          </p:nvPr>
        </p:nvSpPr>
        <p:spPr/>
        <p:txBody>
          <a:bodyPr/>
          <a:lstStyle/>
          <a:p>
            <a:pPr marL="0" indent="0">
              <a:buNone/>
            </a:pPr>
            <a:r>
              <a:rPr lang="en-US" dirty="0"/>
              <a:t>People with untreatable, fatal diseases want access to experimental therapies, but a variety of factors make that difficult.  What policies could make expanded access (EA) more feasible, efficient, effective, and fair?    </a:t>
            </a:r>
          </a:p>
        </p:txBody>
      </p:sp>
    </p:spTree>
    <p:extLst>
      <p:ext uri="{BB962C8B-B14F-4D97-AF65-F5344CB8AC3E}">
        <p14:creationId xmlns:p14="http://schemas.microsoft.com/office/powerpoint/2010/main" val="51166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5796-39D5-449E-B6D3-4E95EA9F6879}"/>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DD47B5DF-8EB6-4878-BE54-9A23FB39A137}"/>
              </a:ext>
            </a:extLst>
          </p:cNvPr>
          <p:cNvSpPr>
            <a:spLocks noGrp="1"/>
          </p:cNvSpPr>
          <p:nvPr>
            <p:ph idx="1"/>
          </p:nvPr>
        </p:nvSpPr>
        <p:spPr>
          <a:xfrm>
            <a:off x="565150" y="1637969"/>
            <a:ext cx="7335835" cy="4123259"/>
          </a:xfrm>
        </p:spPr>
        <p:txBody>
          <a:bodyPr>
            <a:normAutofit fontScale="62500" lnSpcReduction="20000"/>
          </a:bodyPr>
          <a:lstStyle/>
          <a:p>
            <a:r>
              <a:rPr lang="en-US" dirty="0"/>
              <a:t>Therapies developed in a regulated market context – profit-driven</a:t>
            </a:r>
          </a:p>
          <a:p>
            <a:r>
              <a:rPr lang="en-US" dirty="0"/>
              <a:t>How drugs and therapies are developed to slow, stop, or cure diseases – the pipeline</a:t>
            </a:r>
          </a:p>
          <a:p>
            <a:r>
              <a:rPr lang="en-US" dirty="0"/>
              <a:t>Clinical trials, how, why, who? </a:t>
            </a:r>
          </a:p>
          <a:p>
            <a:r>
              <a:rPr lang="en-US" dirty="0"/>
              <a:t>Main actors: research institutes, pharma companies, advocacy groups, National Institutes of Health (NIH), Food and Drug Administration (FDA), patients.</a:t>
            </a:r>
          </a:p>
          <a:p>
            <a:r>
              <a:rPr lang="en-US" dirty="0"/>
              <a:t>Costs of trials, implications</a:t>
            </a:r>
          </a:p>
          <a:p>
            <a:r>
              <a:rPr lang="en-US" dirty="0"/>
              <a:t>Regulatory process – standards of evidence, FDA approval, conditionality approval</a:t>
            </a:r>
          </a:p>
          <a:p>
            <a:r>
              <a:rPr lang="en-US" dirty="0"/>
              <a:t>Survivable vs incurable diseases</a:t>
            </a:r>
          </a:p>
          <a:p>
            <a:r>
              <a:rPr lang="en-US" dirty="0"/>
              <a:t>Neurological diseases and problem of causality</a:t>
            </a:r>
          </a:p>
          <a:p>
            <a:r>
              <a:rPr lang="en-US" dirty="0"/>
              <a:t>Disease heterogeneity and difficulty of measuring impact</a:t>
            </a:r>
          </a:p>
          <a:p>
            <a:r>
              <a:rPr lang="en-US" dirty="0"/>
              <a:t>Despite billions spent, no significant therapy development in any neurological disease – we’re batting zero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3670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54C68-ACE7-4D94-9A43-808BFCE93014}"/>
              </a:ext>
            </a:extLst>
          </p:cNvPr>
          <p:cNvPicPr>
            <a:picLocks noChangeAspect="1"/>
          </p:cNvPicPr>
          <p:nvPr/>
        </p:nvPicPr>
        <p:blipFill>
          <a:blip r:embed="rId2"/>
          <a:stretch>
            <a:fillRect/>
          </a:stretch>
        </p:blipFill>
        <p:spPr>
          <a:xfrm>
            <a:off x="975702" y="1762125"/>
            <a:ext cx="8158774" cy="4248502"/>
          </a:xfrm>
          <a:prstGeom prst="rect">
            <a:avLst/>
          </a:prstGeom>
        </p:spPr>
      </p:pic>
      <p:sp>
        <p:nvSpPr>
          <p:cNvPr id="6" name="Title 5">
            <a:extLst>
              <a:ext uri="{FF2B5EF4-FFF2-40B4-BE49-F238E27FC236}">
                <a16:creationId xmlns:a16="http://schemas.microsoft.com/office/drawing/2014/main" id="{446036C7-2F24-4C71-ABF0-A9DCE739B8E4}"/>
              </a:ext>
            </a:extLst>
          </p:cNvPr>
          <p:cNvSpPr>
            <a:spLocks noGrp="1"/>
          </p:cNvSpPr>
          <p:nvPr>
            <p:ph type="title"/>
          </p:nvPr>
        </p:nvSpPr>
        <p:spPr/>
        <p:txBody>
          <a:bodyPr/>
          <a:lstStyle/>
          <a:p>
            <a:r>
              <a:rPr lang="en-US" dirty="0"/>
              <a:t>Pipeline</a:t>
            </a:r>
          </a:p>
        </p:txBody>
      </p:sp>
    </p:spTree>
    <p:extLst>
      <p:ext uri="{BB962C8B-B14F-4D97-AF65-F5344CB8AC3E}">
        <p14:creationId xmlns:p14="http://schemas.microsoft.com/office/powerpoint/2010/main" val="152995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6E5B5-8FC0-4F36-8207-4106E7FFA45F}"/>
              </a:ext>
            </a:extLst>
          </p:cNvPr>
          <p:cNvSpPr>
            <a:spLocks noGrp="1"/>
          </p:cNvSpPr>
          <p:nvPr>
            <p:ph type="title"/>
          </p:nvPr>
        </p:nvSpPr>
        <p:spPr/>
        <p:txBody>
          <a:bodyPr/>
          <a:lstStyle/>
          <a:p>
            <a:r>
              <a:rPr lang="en-US" dirty="0"/>
              <a:t>What is expanded access?</a:t>
            </a:r>
          </a:p>
        </p:txBody>
      </p:sp>
      <p:sp>
        <p:nvSpPr>
          <p:cNvPr id="4" name="Content Placeholder 3">
            <a:extLst>
              <a:ext uri="{FF2B5EF4-FFF2-40B4-BE49-F238E27FC236}">
                <a16:creationId xmlns:a16="http://schemas.microsoft.com/office/drawing/2014/main" id="{8942A177-2DD6-4E1D-B162-095C0FD43A0D}"/>
              </a:ext>
            </a:extLst>
          </p:cNvPr>
          <p:cNvSpPr>
            <a:spLocks noGrp="1"/>
          </p:cNvSpPr>
          <p:nvPr>
            <p:ph idx="1"/>
          </p:nvPr>
        </p:nvSpPr>
        <p:spPr>
          <a:xfrm>
            <a:off x="565150" y="1812897"/>
            <a:ext cx="7335835" cy="3948331"/>
          </a:xfrm>
        </p:spPr>
        <p:txBody>
          <a:bodyPr>
            <a:normAutofit fontScale="70000" lnSpcReduction="20000"/>
          </a:bodyPr>
          <a:lstStyle/>
          <a:p>
            <a:r>
              <a:rPr lang="en-US" dirty="0"/>
              <a:t>Expanded access, also known as "compassionate use", is the use of an investigational new drug or biologic to treat a patient with a serious or life-threatening disease or condition who does not meet the enrollment criteria for a clinical trial in progress or have alternative therapies available</a:t>
            </a:r>
          </a:p>
          <a:p>
            <a:r>
              <a:rPr lang="en-US" dirty="0"/>
              <a:t>“nothing to lose;” FDA is “protecting me to death”</a:t>
            </a:r>
          </a:p>
          <a:p>
            <a:pPr marL="0" indent="0">
              <a:buNone/>
            </a:pPr>
            <a:r>
              <a:rPr lang="en-US" dirty="0"/>
              <a:t>Current policies:</a:t>
            </a:r>
          </a:p>
          <a:p>
            <a:r>
              <a:rPr lang="en-US" dirty="0"/>
              <a:t>FDA compassionate use or expanded access process, individual requests </a:t>
            </a:r>
          </a:p>
          <a:p>
            <a:r>
              <a:rPr lang="en-US" dirty="0"/>
              <a:t>Drug company must also agree</a:t>
            </a:r>
          </a:p>
          <a:p>
            <a:r>
              <a:rPr lang="en-US" dirty="0"/>
              <a:t>Why do they often not agree? Cost; availability; ethics (fairness to placebo group); risk </a:t>
            </a:r>
          </a:p>
          <a:p>
            <a:r>
              <a:rPr lang="en-US" dirty="0"/>
              <a:t>Result: few get expanded access; most of those who do are those who can afford enormous costs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66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DB7A-429D-4117-B752-D6CDB9431EAA}"/>
              </a:ext>
            </a:extLst>
          </p:cNvPr>
          <p:cNvSpPr>
            <a:spLocks noGrp="1"/>
          </p:cNvSpPr>
          <p:nvPr>
            <p:ph type="title"/>
          </p:nvPr>
        </p:nvSpPr>
        <p:spPr/>
        <p:txBody>
          <a:bodyPr/>
          <a:lstStyle/>
          <a:p>
            <a:r>
              <a:rPr lang="en-US" dirty="0"/>
              <a:t>Patient demand</a:t>
            </a:r>
          </a:p>
        </p:txBody>
      </p:sp>
      <p:sp>
        <p:nvSpPr>
          <p:cNvPr id="3" name="Content Placeholder 2">
            <a:extLst>
              <a:ext uri="{FF2B5EF4-FFF2-40B4-BE49-F238E27FC236}">
                <a16:creationId xmlns:a16="http://schemas.microsoft.com/office/drawing/2014/main" id="{0751573C-5C12-4357-85DE-56AFB0598E68}"/>
              </a:ext>
            </a:extLst>
          </p:cNvPr>
          <p:cNvSpPr>
            <a:spLocks noGrp="1"/>
          </p:cNvSpPr>
          <p:nvPr>
            <p:ph idx="1"/>
          </p:nvPr>
        </p:nvSpPr>
        <p:spPr>
          <a:xfrm>
            <a:off x="565151" y="2160016"/>
            <a:ext cx="5006974" cy="3601212"/>
          </a:xfrm>
        </p:spPr>
        <p:txBody>
          <a:bodyPr/>
          <a:lstStyle/>
          <a:p>
            <a:r>
              <a:rPr lang="en-US" dirty="0"/>
              <a:t>Petitions, congressional hearings, social media campaigns, awareness campaigns heat up</a:t>
            </a:r>
          </a:p>
          <a:p>
            <a:r>
              <a:rPr lang="en-US" dirty="0"/>
              <a:t>Demand is for expanded access, and govt funds to cover it</a:t>
            </a:r>
          </a:p>
        </p:txBody>
      </p:sp>
      <p:pic>
        <p:nvPicPr>
          <p:cNvPr id="5" name="Picture 4">
            <a:extLst>
              <a:ext uri="{FF2B5EF4-FFF2-40B4-BE49-F238E27FC236}">
                <a16:creationId xmlns:a16="http://schemas.microsoft.com/office/drawing/2014/main" id="{6F4368AB-2583-45CE-9D9B-575F1314E71E}"/>
              </a:ext>
            </a:extLst>
          </p:cNvPr>
          <p:cNvPicPr>
            <a:picLocks noChangeAspect="1"/>
          </p:cNvPicPr>
          <p:nvPr/>
        </p:nvPicPr>
        <p:blipFill>
          <a:blip r:embed="rId2"/>
          <a:stretch>
            <a:fillRect/>
          </a:stretch>
        </p:blipFill>
        <p:spPr>
          <a:xfrm>
            <a:off x="6700854" y="444192"/>
            <a:ext cx="5319696" cy="1268984"/>
          </a:xfrm>
          <a:prstGeom prst="rect">
            <a:avLst/>
          </a:prstGeom>
        </p:spPr>
      </p:pic>
      <p:pic>
        <p:nvPicPr>
          <p:cNvPr id="7" name="Picture 6">
            <a:extLst>
              <a:ext uri="{FF2B5EF4-FFF2-40B4-BE49-F238E27FC236}">
                <a16:creationId xmlns:a16="http://schemas.microsoft.com/office/drawing/2014/main" id="{402A070C-BC12-46B4-85D1-5321929FC1F1}"/>
              </a:ext>
            </a:extLst>
          </p:cNvPr>
          <p:cNvPicPr>
            <a:picLocks noChangeAspect="1"/>
          </p:cNvPicPr>
          <p:nvPr/>
        </p:nvPicPr>
        <p:blipFill>
          <a:blip r:embed="rId3"/>
          <a:stretch>
            <a:fillRect/>
          </a:stretch>
        </p:blipFill>
        <p:spPr>
          <a:xfrm>
            <a:off x="6886573" y="1618696"/>
            <a:ext cx="5133975" cy="2471914"/>
          </a:xfrm>
          <a:prstGeom prst="rect">
            <a:avLst/>
          </a:prstGeom>
        </p:spPr>
      </p:pic>
      <p:pic>
        <p:nvPicPr>
          <p:cNvPr id="1026" name="Picture 2" descr="IAmALS | 06880">
            <a:extLst>
              <a:ext uri="{FF2B5EF4-FFF2-40B4-BE49-F238E27FC236}">
                <a16:creationId xmlns:a16="http://schemas.microsoft.com/office/drawing/2014/main" id="{1056C618-8879-4FB0-8675-143B4A725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105" y="4157285"/>
            <a:ext cx="4506913" cy="256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3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764F-8D6C-43D7-B708-31796A41C5EB}"/>
              </a:ext>
            </a:extLst>
          </p:cNvPr>
          <p:cNvSpPr>
            <a:spLocks noGrp="1"/>
          </p:cNvSpPr>
          <p:nvPr>
            <p:ph type="title"/>
          </p:nvPr>
        </p:nvSpPr>
        <p:spPr/>
        <p:txBody>
          <a:bodyPr/>
          <a:lstStyle/>
          <a:p>
            <a:r>
              <a:rPr lang="en-US" dirty="0"/>
              <a:t>Proposed solution?</a:t>
            </a:r>
          </a:p>
        </p:txBody>
      </p:sp>
      <p:sp>
        <p:nvSpPr>
          <p:cNvPr id="3" name="Content Placeholder 2">
            <a:extLst>
              <a:ext uri="{FF2B5EF4-FFF2-40B4-BE49-F238E27FC236}">
                <a16:creationId xmlns:a16="http://schemas.microsoft.com/office/drawing/2014/main" id="{FC0F2826-97DC-49EC-A5C7-F70C4D9B5577}"/>
              </a:ext>
            </a:extLst>
          </p:cNvPr>
          <p:cNvSpPr>
            <a:spLocks noGrp="1"/>
          </p:cNvSpPr>
          <p:nvPr>
            <p:ph idx="1"/>
          </p:nvPr>
        </p:nvSpPr>
        <p:spPr>
          <a:xfrm>
            <a:off x="565151" y="2160016"/>
            <a:ext cx="7110480" cy="3601212"/>
          </a:xfrm>
        </p:spPr>
        <p:txBody>
          <a:bodyPr>
            <a:normAutofit fontScale="92500" lnSpcReduction="20000"/>
          </a:bodyPr>
          <a:lstStyle/>
          <a:p>
            <a:r>
              <a:rPr lang="en-US" sz="1800" dirty="0">
                <a:solidFill>
                  <a:srgbClr val="3E3E3E"/>
                </a:solidFill>
                <a:latin typeface="Helvetica" panose="020B0604020202020204" pitchFamily="34" charset="0"/>
                <a:ea typeface="Times New Roman" panose="02020603050405020304" pitchFamily="18" charset="0"/>
              </a:rPr>
              <a:t>T</a:t>
            </a:r>
            <a:r>
              <a:rPr lang="en-US" sz="1800" dirty="0">
                <a:solidFill>
                  <a:srgbClr val="3E3E3E"/>
                </a:solidFill>
                <a:effectLst/>
                <a:latin typeface="Helvetica" panose="020B0604020202020204" pitchFamily="34" charset="0"/>
                <a:ea typeface="Times New Roman" panose="02020603050405020304" pitchFamily="18" charset="0"/>
              </a:rPr>
              <a:t>he Promising Pathway Act requires the </a:t>
            </a:r>
            <a:r>
              <a:rPr lang="en-US" sz="1800" u="sng" dirty="0">
                <a:solidFill>
                  <a:srgbClr val="015FB6"/>
                </a:solidFill>
                <a:effectLst/>
                <a:latin typeface="Helvetica" panose="020B0604020202020204" pitchFamily="34" charset="0"/>
                <a:ea typeface="Times New Roman" panose="02020603050405020304" pitchFamily="18" charset="0"/>
                <a:hlinkClick r:id="rId2"/>
              </a:rPr>
              <a:t>FDA</a:t>
            </a:r>
            <a:r>
              <a:rPr lang="en-US" sz="1800" dirty="0">
                <a:solidFill>
                  <a:srgbClr val="3E3E3E"/>
                </a:solidFill>
                <a:effectLst/>
                <a:latin typeface="Helvetica" panose="020B0604020202020204" pitchFamily="34" charset="0"/>
                <a:ea typeface="Times New Roman" panose="02020603050405020304" pitchFamily="18" charset="0"/>
              </a:rPr>
              <a:t> to establish a rolling, real-time, priority review pathway to evaluate provisional approval applications for drugs intended to treat, prevent, or diagnose serious or life-threatening diseases or conditions. Under the Promising Pathway Act, provisional approval is granted by the </a:t>
            </a:r>
            <a:r>
              <a:rPr lang="en-US" sz="1800" u="sng" dirty="0">
                <a:solidFill>
                  <a:srgbClr val="015FB6"/>
                </a:solidFill>
                <a:effectLst/>
                <a:latin typeface="Helvetica" panose="020B0604020202020204" pitchFamily="34" charset="0"/>
                <a:ea typeface="Times New Roman" panose="02020603050405020304" pitchFamily="18" charset="0"/>
                <a:hlinkClick r:id="rId2"/>
              </a:rPr>
              <a:t>FDA</a:t>
            </a:r>
            <a:r>
              <a:rPr lang="en-US" sz="1800" dirty="0">
                <a:solidFill>
                  <a:srgbClr val="3E3E3E"/>
                </a:solidFill>
                <a:effectLst/>
                <a:latin typeface="Helvetica" panose="020B0604020202020204" pitchFamily="34" charset="0"/>
                <a:ea typeface="Times New Roman" panose="02020603050405020304" pitchFamily="18" charset="0"/>
              </a:rPr>
              <a:t> to drugs demonstrating substantial evidence of safety and relevant early evidence of positive therapeutic outcomes. </a:t>
            </a:r>
          </a:p>
          <a:p>
            <a:r>
              <a:rPr lang="en-US" sz="1800" dirty="0">
                <a:solidFill>
                  <a:srgbClr val="3E3E3E"/>
                </a:solidFill>
                <a:latin typeface="Helvetica" panose="020B0604020202020204" pitchFamily="34" charset="0"/>
                <a:ea typeface="Times New Roman" panose="02020603050405020304" pitchFamily="18" charset="0"/>
              </a:rPr>
              <a:t>So, expanding access to not-yet approved drugs for all who have the disease. </a:t>
            </a:r>
          </a:p>
          <a:p>
            <a:r>
              <a:rPr lang="en-US" sz="1800" dirty="0">
                <a:solidFill>
                  <a:srgbClr val="3E3E3E"/>
                </a:solidFill>
                <a:effectLst/>
                <a:latin typeface="Helvetica" panose="020B0604020202020204" pitchFamily="34" charset="0"/>
                <a:ea typeface="Times New Roman" panose="02020603050405020304" pitchFamily="18" charset="0"/>
              </a:rPr>
              <a:t>For patients, </a:t>
            </a:r>
            <a:r>
              <a:rPr lang="en-US" sz="1800" dirty="0">
                <a:solidFill>
                  <a:srgbClr val="3E3E3E"/>
                </a:solidFill>
                <a:latin typeface="Helvetica" panose="020B0604020202020204" pitchFamily="34" charset="0"/>
                <a:ea typeface="Times New Roman" panose="02020603050405020304" pitchFamily="18" charset="0"/>
              </a:rPr>
              <a:t>hope is that maybe the drug works and they can use it before it’s too late.</a:t>
            </a:r>
          </a:p>
          <a:p>
            <a:r>
              <a:rPr lang="en-US" sz="1800" dirty="0">
                <a:solidFill>
                  <a:srgbClr val="3E3E3E"/>
                </a:solidFill>
                <a:latin typeface="Helvetica" panose="020B0604020202020204" pitchFamily="34" charset="0"/>
                <a:ea typeface="Times New Roman" panose="02020603050405020304" pitchFamily="18" charset="0"/>
              </a:rPr>
              <a:t>And if provisionally approved, Medicare or insurance companies should probably cover costs</a:t>
            </a:r>
          </a:p>
          <a:p>
            <a:r>
              <a:rPr lang="en-US" sz="1800" dirty="0">
                <a:solidFill>
                  <a:srgbClr val="3E3E3E"/>
                </a:solidFill>
                <a:effectLst/>
                <a:latin typeface="Helvetica" panose="020B0604020202020204" pitchFamily="34" charset="0"/>
                <a:ea typeface="Times New Roman" panose="02020603050405020304" pitchFamily="18" charset="0"/>
              </a:rPr>
              <a:t>What’s not to like? Solves the problem, right?</a:t>
            </a:r>
          </a:p>
          <a:p>
            <a:pPr marL="0" indent="0">
              <a:buNone/>
            </a:pPr>
            <a:endParaRPr lang="en-US" dirty="0"/>
          </a:p>
        </p:txBody>
      </p:sp>
      <p:pic>
        <p:nvPicPr>
          <p:cNvPr id="2050" name="Picture 2" descr="Corey Polen 🧑🏽‍🦼 Pass PPA Promising Pathway Act (@CoreyPolen) | Twitter">
            <a:extLst>
              <a:ext uri="{FF2B5EF4-FFF2-40B4-BE49-F238E27FC236}">
                <a16:creationId xmlns:a16="http://schemas.microsoft.com/office/drawing/2014/main" id="{8D851527-FBB3-4439-AA6C-28E570FB0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188" y="66675"/>
            <a:ext cx="3601212" cy="3601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h Mino on Twitter: &amp;quot;@PattyMurray The system is broken for patients w a  life threatening ilness/terminal disease like me. #ALS Please support/pass  S.3872 Promising Pathway Act getting safe &amp;amp; effective critical treatments">
            <a:extLst>
              <a:ext uri="{FF2B5EF4-FFF2-40B4-BE49-F238E27FC236}">
                <a16:creationId xmlns:a16="http://schemas.microsoft.com/office/drawing/2014/main" id="{3DF5D49D-B778-41C1-8ACB-FA60595DD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5630" y="3933825"/>
            <a:ext cx="4516370" cy="277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0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FE9B-BEAB-484B-894D-7898C7E5362A}"/>
              </a:ext>
            </a:extLst>
          </p:cNvPr>
          <p:cNvSpPr>
            <a:spLocks noGrp="1"/>
          </p:cNvSpPr>
          <p:nvPr>
            <p:ph type="title"/>
          </p:nvPr>
        </p:nvSpPr>
        <p:spPr/>
        <p:txBody>
          <a:bodyPr>
            <a:normAutofit fontScale="90000"/>
          </a:bodyPr>
          <a:lstStyle/>
          <a:p>
            <a:r>
              <a:rPr lang="en-US" dirty="0"/>
              <a:t>Potential objections</a:t>
            </a:r>
            <a:br>
              <a:rPr lang="en-US" dirty="0"/>
            </a:br>
            <a:r>
              <a:rPr lang="en-US" dirty="0"/>
              <a:t> </a:t>
            </a:r>
          </a:p>
        </p:txBody>
      </p:sp>
      <p:sp>
        <p:nvSpPr>
          <p:cNvPr id="3" name="Content Placeholder 2">
            <a:extLst>
              <a:ext uri="{FF2B5EF4-FFF2-40B4-BE49-F238E27FC236}">
                <a16:creationId xmlns:a16="http://schemas.microsoft.com/office/drawing/2014/main" id="{6632B70E-97B2-4D85-9787-D8F203276B69}"/>
              </a:ext>
            </a:extLst>
          </p:cNvPr>
          <p:cNvSpPr>
            <a:spLocks noGrp="1"/>
          </p:cNvSpPr>
          <p:nvPr>
            <p:ph idx="1"/>
          </p:nvPr>
        </p:nvSpPr>
        <p:spPr/>
        <p:txBody>
          <a:bodyPr>
            <a:normAutofit fontScale="77500" lnSpcReduction="20000"/>
          </a:bodyPr>
          <a:lstStyle/>
          <a:p>
            <a:r>
              <a:rPr lang="en-US" dirty="0"/>
              <a:t>Costs – could be huge, if FDA approval provisional will insurance companies pay? Will Medicare? If yes, is this efficient? If no, is this fair?</a:t>
            </a:r>
          </a:p>
          <a:p>
            <a:r>
              <a:rPr lang="en-US" dirty="0"/>
              <a:t>Effectiveness: 95% or more of clinical 3 trials fail, so this is costly “Hail Mary pass” with very low odds of success.</a:t>
            </a:r>
          </a:p>
          <a:p>
            <a:r>
              <a:rPr lang="en-US" dirty="0"/>
              <a:t>Lowers bar for pharma companies, could distort approach to R&amp;D </a:t>
            </a:r>
          </a:p>
          <a:p>
            <a:r>
              <a:rPr lang="en-US" dirty="0"/>
              <a:t>Will flood market with ineffectiveness drugs, hurt people it is meant to help </a:t>
            </a:r>
          </a:p>
          <a:p>
            <a:r>
              <a:rPr lang="en-US" dirty="0"/>
              <a:t>Could make it harder to recruit for clinical trials</a:t>
            </a:r>
          </a:p>
          <a:p>
            <a:r>
              <a:rPr lang="en-US" dirty="0"/>
              <a:t>Weaponizes patient advocacy groups; peddling false hope</a:t>
            </a:r>
          </a:p>
          <a:p>
            <a:r>
              <a:rPr lang="en-US" dirty="0"/>
              <a:t>Undercuts FDA regulatory and protection role</a:t>
            </a:r>
          </a:p>
        </p:txBody>
      </p:sp>
    </p:spTree>
    <p:extLst>
      <p:ext uri="{BB962C8B-B14F-4D97-AF65-F5344CB8AC3E}">
        <p14:creationId xmlns:p14="http://schemas.microsoft.com/office/powerpoint/2010/main" val="3168262101"/>
      </p:ext>
    </p:extLst>
  </p:cSld>
  <p:clrMapOvr>
    <a:masterClrMapping/>
  </p:clrMapOvr>
</p:sld>
</file>

<file path=ppt/theme/theme1.xml><?xml version="1.0" encoding="utf-8"?>
<a:theme xmlns:a="http://schemas.openxmlformats.org/drawingml/2006/main" name="PunchcardVTI">
  <a:themeElements>
    <a:clrScheme name="AnalogousFromLightSeedRightStep">
      <a:dk1>
        <a:srgbClr val="000000"/>
      </a:dk1>
      <a:lt1>
        <a:srgbClr val="FFFFFF"/>
      </a:lt1>
      <a:dk2>
        <a:srgbClr val="272441"/>
      </a:dk2>
      <a:lt2>
        <a:srgbClr val="E8E4E2"/>
      </a:lt2>
      <a:accent1>
        <a:srgbClr val="4BADD2"/>
      </a:accent1>
      <a:accent2>
        <a:srgbClr val="6186D8"/>
      </a:accent2>
      <a:accent3>
        <a:srgbClr val="887EDF"/>
      </a:accent3>
      <a:accent4>
        <a:srgbClr val="9F61D8"/>
      </a:accent4>
      <a:accent5>
        <a:srgbClr val="D97EDF"/>
      </a:accent5>
      <a:accent6>
        <a:srgbClr val="D861AD"/>
      </a:accent6>
      <a:hlink>
        <a:srgbClr val="AA7561"/>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486</TotalTime>
  <Words>808</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Neue Haas Grotesk Text Pro</vt:lpstr>
      <vt:lpstr>Times New Roman</vt:lpstr>
      <vt:lpstr>PunchcardVTI</vt:lpstr>
      <vt:lpstr>POL 180 Intro to Policy Analysis  Case study:  Expanded access to experimental medical therapies </vt:lpstr>
      <vt:lpstr>Pedagogical goals for this case</vt:lpstr>
      <vt:lpstr>Problem statement</vt:lpstr>
      <vt:lpstr>Context</vt:lpstr>
      <vt:lpstr>Pipeline</vt:lpstr>
      <vt:lpstr>What is expanded access?</vt:lpstr>
      <vt:lpstr>Patient demand</vt:lpstr>
      <vt:lpstr>Proposed solution?</vt:lpstr>
      <vt:lpstr>Potential objections  </vt:lpstr>
      <vt:lpstr>So what to do? Advocacy groups’ positions</vt:lpstr>
      <vt:lpstr>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 180 Intro to Policy Analysis: Summary of introductory class session</dc:title>
  <dc:creator>Menkhaus, Ken</dc:creator>
  <cp:lastModifiedBy>Menkhaus, Ken</cp:lastModifiedBy>
  <cp:revision>26</cp:revision>
  <dcterms:created xsi:type="dcterms:W3CDTF">2021-08-23T19:37:22Z</dcterms:created>
  <dcterms:modified xsi:type="dcterms:W3CDTF">2021-09-03T12:51:33Z</dcterms:modified>
</cp:coreProperties>
</file>