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48A87A34-81AB-432B-8DAE-1953F412C126}" type="datetimeFigureOut">
              <a:rPr lang="en-US" smtClean="0"/>
              <a:t>10/21/2021</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5387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793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5471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0870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5062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2883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40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5559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53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215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09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8307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5655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234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7684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0183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111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10/21/2021</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40340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59158-08A2-41C0-8F36-015B11D50617}"/>
              </a:ext>
            </a:extLst>
          </p:cNvPr>
          <p:cNvSpPr>
            <a:spLocks noGrp="1"/>
          </p:cNvSpPr>
          <p:nvPr>
            <p:ph type="ctrTitle"/>
          </p:nvPr>
        </p:nvSpPr>
        <p:spPr>
          <a:xfrm>
            <a:off x="6585200" y="967167"/>
            <a:ext cx="4151306" cy="2374516"/>
          </a:xfrm>
        </p:spPr>
        <p:txBody>
          <a:bodyPr>
            <a:normAutofit/>
          </a:bodyPr>
          <a:lstStyle/>
          <a:p>
            <a:r>
              <a:rPr lang="en-US" sz="4800" dirty="0"/>
              <a:t>Cost-Benefit Analysis</a:t>
            </a:r>
          </a:p>
        </p:txBody>
      </p:sp>
      <p:sp>
        <p:nvSpPr>
          <p:cNvPr id="3" name="Subtitle 2">
            <a:extLst>
              <a:ext uri="{FF2B5EF4-FFF2-40B4-BE49-F238E27FC236}">
                <a16:creationId xmlns:a16="http://schemas.microsoft.com/office/drawing/2014/main" id="{0047AC60-0D8B-48AF-82CC-EE18188F0FEA}"/>
              </a:ext>
            </a:extLst>
          </p:cNvPr>
          <p:cNvSpPr>
            <a:spLocks noGrp="1"/>
          </p:cNvSpPr>
          <p:nvPr>
            <p:ph type="subTitle" idx="1"/>
          </p:nvPr>
        </p:nvSpPr>
        <p:spPr>
          <a:xfrm>
            <a:off x="6579647" y="3529159"/>
            <a:ext cx="4162489" cy="1606576"/>
          </a:xfrm>
        </p:spPr>
        <p:txBody>
          <a:bodyPr>
            <a:normAutofit/>
          </a:bodyPr>
          <a:lstStyle/>
          <a:p>
            <a:r>
              <a:rPr lang="en-US" sz="1600"/>
              <a:t>POL 180 Intro to Policy Analysis</a:t>
            </a:r>
          </a:p>
          <a:p>
            <a:r>
              <a:rPr lang="en-US" sz="1600"/>
              <a:t>Menkhaus</a:t>
            </a:r>
          </a:p>
        </p:txBody>
      </p:sp>
      <p:pic>
        <p:nvPicPr>
          <p:cNvPr id="7" name="Graphic 6" descr="Design">
            <a:extLst>
              <a:ext uri="{FF2B5EF4-FFF2-40B4-BE49-F238E27FC236}">
                <a16:creationId xmlns:a16="http://schemas.microsoft.com/office/drawing/2014/main" id="{AD2BC22B-9421-40A0-AF39-44CA6E03CC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9869" y="805583"/>
            <a:ext cx="4660762" cy="4660762"/>
          </a:xfrm>
          <a:prstGeom prst="rect">
            <a:avLst/>
          </a:prstGeom>
        </p:spPr>
      </p:pic>
    </p:spTree>
    <p:extLst>
      <p:ext uri="{BB962C8B-B14F-4D97-AF65-F5344CB8AC3E}">
        <p14:creationId xmlns:p14="http://schemas.microsoft.com/office/powerpoint/2010/main" val="370828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94FDBE-48C7-4CC9-9596-1AC59753F26D}"/>
              </a:ext>
            </a:extLst>
          </p:cNvPr>
          <p:cNvSpPr>
            <a:spLocks noGrp="1"/>
          </p:cNvSpPr>
          <p:nvPr>
            <p:ph type="title"/>
          </p:nvPr>
        </p:nvSpPr>
        <p:spPr/>
        <p:txBody>
          <a:bodyPr/>
          <a:lstStyle/>
          <a:p>
            <a:r>
              <a:rPr lang="en-US" dirty="0"/>
              <a:t>Key features of CBA</a:t>
            </a:r>
          </a:p>
        </p:txBody>
      </p:sp>
      <p:sp>
        <p:nvSpPr>
          <p:cNvPr id="5" name="Content Placeholder 4">
            <a:extLst>
              <a:ext uri="{FF2B5EF4-FFF2-40B4-BE49-F238E27FC236}">
                <a16:creationId xmlns:a16="http://schemas.microsoft.com/office/drawing/2014/main" id="{1231E613-C51C-463F-A615-B9A30C321862}"/>
              </a:ext>
            </a:extLst>
          </p:cNvPr>
          <p:cNvSpPr>
            <a:spLocks noGrp="1"/>
          </p:cNvSpPr>
          <p:nvPr>
            <p:ph sz="half" idx="1"/>
          </p:nvPr>
        </p:nvSpPr>
        <p:spPr/>
        <p:txBody>
          <a:bodyPr>
            <a:normAutofit fontScale="85000" lnSpcReduction="10000"/>
          </a:bodyPr>
          <a:lstStyle/>
          <a:p>
            <a:pPr marL="0" indent="0" algn="l">
              <a:buNone/>
            </a:pPr>
            <a:r>
              <a:rPr lang="en-US" dirty="0">
                <a:solidFill>
                  <a:srgbClr val="111111"/>
                </a:solidFill>
                <a:latin typeface="Source Sans Pro" panose="020B0503030403020204" pitchFamily="34" charset="0"/>
                <a:ea typeface="Source Sans Pro" panose="020B0503030403020204" pitchFamily="34" charset="0"/>
              </a:rPr>
              <a:t>Ubiquitous </a:t>
            </a:r>
            <a:r>
              <a:rPr lang="en-US" b="0" i="0" dirty="0">
                <a:solidFill>
                  <a:srgbClr val="111111"/>
                </a:solidFill>
                <a:effectLst/>
                <a:latin typeface="Source Sans Pro" panose="020B0503030403020204" pitchFamily="34" charset="0"/>
                <a:ea typeface="Source Sans Pro" panose="020B0503030403020204" pitchFamily="34" charset="0"/>
              </a:rPr>
              <a:t>form of policy analysis</a:t>
            </a:r>
          </a:p>
          <a:p>
            <a:r>
              <a:rPr lang="en-US" spc="40" dirty="0">
                <a:solidFill>
                  <a:srgbClr val="0A0A0A"/>
                </a:solidFill>
                <a:latin typeface="Source Sans Pro" panose="020B0503030403020204" pitchFamily="34" charset="0"/>
                <a:ea typeface="Source Sans Pro" panose="020B0503030403020204" pitchFamily="34" charset="0"/>
              </a:rPr>
              <a:t>N</a:t>
            </a:r>
            <a:r>
              <a:rPr lang="en-US" sz="1800" spc="40" dirty="0">
                <a:solidFill>
                  <a:srgbClr val="0A0A0A"/>
                </a:solidFill>
                <a:effectLst/>
                <a:latin typeface="Source Sans Pro" panose="020B0503030403020204" pitchFamily="34" charset="0"/>
                <a:ea typeface="Source Sans Pro" panose="020B0503030403020204" pitchFamily="34" charset="0"/>
              </a:rPr>
              <a:t>et social benefits ( or net present value) = B-C</a:t>
            </a:r>
            <a:endParaRPr lang="en-US" sz="1800" dirty="0">
              <a:effectLst/>
              <a:latin typeface="Source Sans Pro" panose="020B0503030403020204" pitchFamily="34" charset="0"/>
              <a:ea typeface="Source Sans Pro" panose="020B0503030403020204" pitchFamily="34" charset="0"/>
            </a:endParaRPr>
          </a:p>
          <a:p>
            <a:pPr marL="0" indent="0" algn="l">
              <a:buNone/>
            </a:pPr>
            <a:r>
              <a:rPr lang="en-US" b="0" i="0" dirty="0">
                <a:solidFill>
                  <a:srgbClr val="111111"/>
                </a:solidFill>
                <a:effectLst/>
                <a:latin typeface="Source Sans Pro" panose="020B0503030403020204" pitchFamily="34" charset="0"/>
                <a:ea typeface="Source Sans Pro" panose="020B0503030403020204" pitchFamily="34" charset="0"/>
              </a:rPr>
              <a:t>Definition:</a:t>
            </a:r>
          </a:p>
          <a:p>
            <a:pPr algn="l">
              <a:buFont typeface="Arial" panose="020B0604020202020204" pitchFamily="34" charset="0"/>
              <a:buChar char="•"/>
            </a:pPr>
            <a:r>
              <a:rPr lang="en-US" b="0" i="0" dirty="0">
                <a:solidFill>
                  <a:srgbClr val="111111"/>
                </a:solidFill>
                <a:effectLst/>
                <a:latin typeface="Source Sans Pro" panose="020B0503030403020204" pitchFamily="34" charset="0"/>
                <a:ea typeface="Source Sans Pro" panose="020B0503030403020204" pitchFamily="34" charset="0"/>
              </a:rPr>
              <a:t>A cost-benefit analysis (CBA) is the process used to measure the benefits of a decision or taking action minus the costs associated with taking that action.</a:t>
            </a:r>
          </a:p>
          <a:p>
            <a:pPr algn="l">
              <a:buFont typeface="Arial" panose="020B0604020202020204" pitchFamily="34" charset="0"/>
              <a:buChar char="•"/>
            </a:pPr>
            <a:r>
              <a:rPr lang="en-US" b="0" i="0" dirty="0">
                <a:solidFill>
                  <a:srgbClr val="111111"/>
                </a:solidFill>
                <a:effectLst/>
                <a:latin typeface="Source Sans Pro" panose="020B0503030403020204" pitchFamily="34" charset="0"/>
                <a:ea typeface="Source Sans Pro" panose="020B0503030403020204" pitchFamily="34" charset="0"/>
              </a:rPr>
              <a:t>A CBA involves measurable financial metrics such as revenue earned or costs saved as a result of the decision to pursue a policy.</a:t>
            </a:r>
          </a:p>
          <a:p>
            <a:pPr algn="l">
              <a:buFont typeface="Arial" panose="020B0604020202020204" pitchFamily="34" charset="0"/>
              <a:buChar char="•"/>
            </a:pPr>
            <a:r>
              <a:rPr lang="en-US" b="0" i="0" dirty="0">
                <a:solidFill>
                  <a:srgbClr val="111111"/>
                </a:solidFill>
                <a:effectLst/>
                <a:latin typeface="Source Sans Pro" panose="020B0503030403020204" pitchFamily="34" charset="0"/>
                <a:ea typeface="Source Sans Pro" panose="020B0503030403020204" pitchFamily="34" charset="0"/>
              </a:rPr>
              <a:t>A CBA should also include intangible benefits and costs or effects from a decision.</a:t>
            </a:r>
          </a:p>
          <a:p>
            <a:pPr marL="0" indent="0">
              <a:buNone/>
            </a:pPr>
            <a:endParaRPr lang="en-US" dirty="0"/>
          </a:p>
        </p:txBody>
      </p:sp>
      <p:sp>
        <p:nvSpPr>
          <p:cNvPr id="6" name="Content Placeholder 5">
            <a:extLst>
              <a:ext uri="{FF2B5EF4-FFF2-40B4-BE49-F238E27FC236}">
                <a16:creationId xmlns:a16="http://schemas.microsoft.com/office/drawing/2014/main" id="{C098FF5C-2237-487B-A6DF-5A9EA568B410}"/>
              </a:ext>
            </a:extLst>
          </p:cNvPr>
          <p:cNvSpPr>
            <a:spLocks noGrp="1"/>
          </p:cNvSpPr>
          <p:nvPr>
            <p:ph sz="half" idx="2"/>
          </p:nvPr>
        </p:nvSpPr>
        <p:spPr/>
        <p:txBody>
          <a:bodyPr>
            <a:normAutofit fontScale="85000" lnSpcReduction="10000"/>
          </a:bodyPr>
          <a:lstStyle/>
          <a:p>
            <a:pPr marL="0" marR="0" lvl="0" indent="0">
              <a:lnSpc>
                <a:spcPct val="107000"/>
              </a:lnSpc>
              <a:spcBef>
                <a:spcPts val="0"/>
              </a:spcBef>
              <a:spcAft>
                <a:spcPts val="0"/>
              </a:spcAft>
              <a:buNone/>
            </a:pPr>
            <a:r>
              <a:rPr lang="en-US" dirty="0">
                <a:solidFill>
                  <a:srgbClr val="222222"/>
                </a:solidFill>
                <a:latin typeface="Source Sans Pro" panose="020B0503030403020204" pitchFamily="34" charset="0"/>
                <a:ea typeface="Times New Roman" panose="02020603050405020304" pitchFamily="18" charset="0"/>
              </a:rPr>
              <a:t>Embedded (often contested) assumptions:</a:t>
            </a:r>
          </a:p>
          <a:p>
            <a:pPr marL="0" marR="0" lvl="0" indent="0">
              <a:lnSpc>
                <a:spcPct val="107000"/>
              </a:lnSpc>
              <a:spcBef>
                <a:spcPts val="0"/>
              </a:spcBef>
              <a:spcAft>
                <a:spcPts val="0"/>
              </a:spcAft>
              <a:buNone/>
            </a:pPr>
            <a:endParaRPr lang="en-US" dirty="0">
              <a:solidFill>
                <a:srgbClr val="222222"/>
              </a:solidFill>
              <a:effectLst/>
              <a:latin typeface="Source Sans Pro" panose="020B0503030403020204" pitchFamily="34" charset="0"/>
              <a:ea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22222"/>
                </a:solidFill>
                <a:effectLst/>
                <a:latin typeface="Source Sans Pro" panose="020B0503030403020204" pitchFamily="34" charset="0"/>
                <a:ea typeface="Times New Roman" panose="02020603050405020304" pitchFamily="18" charset="0"/>
              </a:rPr>
              <a:t>social policies should be arranged so as to maximize the ratio of benefits to costs, </a:t>
            </a:r>
            <a:endParaRPr lang="en-US" dirty="0">
              <a:effectLst/>
              <a:latin typeface="Source Sans Pro" panose="020B050303040302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22222"/>
                </a:solidFill>
                <a:effectLst/>
                <a:latin typeface="Source Sans Pro" panose="020B0503030403020204" pitchFamily="34" charset="0"/>
                <a:ea typeface="Times New Roman" panose="02020603050405020304" pitchFamily="18" charset="0"/>
              </a:rPr>
              <a:t>all of the benefits and costs can be  measured in economic terms. </a:t>
            </a:r>
            <a:endParaRPr lang="en-US" dirty="0">
              <a:effectLst/>
              <a:latin typeface="Source Sans Pro" panose="020B0503030403020204" pitchFamily="34" charset="0"/>
              <a:ea typeface="Calibri" panose="020F050202020403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22222"/>
                </a:solidFill>
                <a:effectLst/>
                <a:latin typeface="Source Sans Pro" panose="020B0503030403020204" pitchFamily="34" charset="0"/>
                <a:ea typeface="Times New Roman" panose="02020603050405020304" pitchFamily="18" charset="0"/>
              </a:rPr>
              <a:t>utilitarianism (principle that policies should strive for the greatest good for the greatest number). </a:t>
            </a:r>
          </a:p>
          <a:p>
            <a:pPr marL="342900" marR="0" lvl="0" indent="-342900">
              <a:lnSpc>
                <a:spcPct val="107000"/>
              </a:lnSpc>
              <a:spcBef>
                <a:spcPts val="0"/>
              </a:spcBef>
              <a:spcAft>
                <a:spcPts val="800"/>
              </a:spcAft>
              <a:buFont typeface="Symbol" panose="05050102010706020507" pitchFamily="18" charset="2"/>
              <a:buChar char=""/>
            </a:pPr>
            <a:r>
              <a:rPr lang="en-US" dirty="0">
                <a:solidFill>
                  <a:srgbClr val="222222"/>
                </a:solidFill>
                <a:latin typeface="Source Sans Pro" panose="020B0503030403020204" pitchFamily="34" charset="0"/>
                <a:ea typeface="Calibri" panose="020F0502020204030204" pitchFamily="34" charset="0"/>
              </a:rPr>
              <a:t>CBA is not only efficient but ethical, precisely because of its efficiency.</a:t>
            </a:r>
            <a:endParaRPr lang="en-US" dirty="0">
              <a:effectLst/>
              <a:latin typeface="Source Sans Pro" panose="020B0503030403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445372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6317F-031B-4A17-89A4-BC86E15988A9}"/>
              </a:ext>
            </a:extLst>
          </p:cNvPr>
          <p:cNvSpPr>
            <a:spLocks noGrp="1"/>
          </p:cNvSpPr>
          <p:nvPr>
            <p:ph type="title"/>
          </p:nvPr>
        </p:nvSpPr>
        <p:spPr/>
        <p:txBody>
          <a:bodyPr/>
          <a:lstStyle/>
          <a:p>
            <a:r>
              <a:rPr lang="en-US" dirty="0"/>
              <a:t>Key features </a:t>
            </a:r>
          </a:p>
        </p:txBody>
      </p:sp>
      <p:sp>
        <p:nvSpPr>
          <p:cNvPr id="3" name="Content Placeholder 2">
            <a:extLst>
              <a:ext uri="{FF2B5EF4-FFF2-40B4-BE49-F238E27FC236}">
                <a16:creationId xmlns:a16="http://schemas.microsoft.com/office/drawing/2014/main" id="{ED69669E-9CEE-4535-BBB3-E7BAFF9EED03}"/>
              </a:ext>
            </a:extLst>
          </p:cNvPr>
          <p:cNvSpPr>
            <a:spLocks noGrp="1"/>
          </p:cNvSpPr>
          <p:nvPr>
            <p:ph idx="1"/>
          </p:nvPr>
        </p:nvSpPr>
        <p:spPr/>
        <p:txBody>
          <a:bodyPr>
            <a:normAutofit lnSpcReduction="10000"/>
          </a:bodyPr>
          <a:lstStyle/>
          <a:p>
            <a:r>
              <a:rPr lang="en-US" dirty="0">
                <a:latin typeface="Source Sans Pro" panose="020B0503030403020204" pitchFamily="34" charset="0"/>
                <a:ea typeface="Source Sans Pro" panose="020B0503030403020204" pitchFamily="34" charset="0"/>
              </a:rPr>
              <a:t>Direct vs indirect costs and benefits</a:t>
            </a:r>
          </a:p>
          <a:p>
            <a:r>
              <a:rPr lang="en-US" dirty="0">
                <a:latin typeface="Source Sans Pro" panose="020B0503030403020204" pitchFamily="34" charset="0"/>
                <a:ea typeface="Source Sans Pro" panose="020B0503030403020204" pitchFamily="34" charset="0"/>
              </a:rPr>
              <a:t>Opportunity costs</a:t>
            </a:r>
          </a:p>
          <a:p>
            <a:r>
              <a:rPr lang="en-US" dirty="0">
                <a:latin typeface="Source Sans Pro" panose="020B0503030403020204" pitchFamily="34" charset="0"/>
                <a:ea typeface="Source Sans Pro" panose="020B0503030403020204" pitchFamily="34" charset="0"/>
              </a:rPr>
              <a:t>Externalities – costs and benefits to whom?</a:t>
            </a:r>
          </a:p>
          <a:p>
            <a:r>
              <a:rPr lang="en-US" dirty="0">
                <a:latin typeface="Source Sans Pro" panose="020B0503030403020204" pitchFamily="34" charset="0"/>
                <a:ea typeface="Source Sans Pro" panose="020B0503030403020204" pitchFamily="34" charset="0"/>
              </a:rPr>
              <a:t>Standing – who to include, exclude?</a:t>
            </a:r>
          </a:p>
          <a:p>
            <a:r>
              <a:rPr lang="en-US" dirty="0">
                <a:latin typeface="Source Sans Pro" panose="020B0503030403020204" pitchFamily="34" charset="0"/>
                <a:ea typeface="Source Sans Pro" panose="020B0503030403020204" pitchFamily="34" charset="0"/>
              </a:rPr>
              <a:t>Discounting: </a:t>
            </a:r>
            <a:r>
              <a:rPr lang="en-US" b="0" i="0" dirty="0">
                <a:solidFill>
                  <a:schemeClr val="tx1"/>
                </a:solidFill>
                <a:effectLst/>
                <a:latin typeface="Source Sans Pro" panose="020B0503030403020204" pitchFamily="34" charset="0"/>
                <a:ea typeface="Source Sans Pro" panose="020B0503030403020204" pitchFamily="34" charset="0"/>
              </a:rPr>
              <a:t>putting all present </a:t>
            </a:r>
            <a:r>
              <a:rPr lang="en-US" b="0" i="1" dirty="0">
                <a:solidFill>
                  <a:schemeClr val="tx1"/>
                </a:solidFill>
                <a:effectLst/>
                <a:latin typeface="Source Sans Pro" panose="020B0503030403020204" pitchFamily="34" charset="0"/>
                <a:ea typeface="Source Sans Pro" panose="020B0503030403020204" pitchFamily="34" charset="0"/>
              </a:rPr>
              <a:t>and future</a:t>
            </a:r>
            <a:r>
              <a:rPr lang="en-US" b="0" i="0" dirty="0">
                <a:solidFill>
                  <a:schemeClr val="tx1"/>
                </a:solidFill>
                <a:effectLst/>
                <a:latin typeface="Source Sans Pro" panose="020B0503030403020204" pitchFamily="34" charset="0"/>
                <a:ea typeface="Source Sans Pro" panose="020B0503030403020204" pitchFamily="34" charset="0"/>
              </a:rPr>
              <a:t> costs and benefits in a common metric, their present value.</a:t>
            </a:r>
          </a:p>
          <a:p>
            <a:r>
              <a:rPr lang="en-US" dirty="0">
                <a:solidFill>
                  <a:schemeClr val="tx1"/>
                </a:solidFill>
                <a:latin typeface="Source Sans Pro" panose="020B0503030403020204" pitchFamily="34" charset="0"/>
                <a:ea typeface="Source Sans Pro" panose="020B0503030403020204" pitchFamily="34" charset="0"/>
              </a:rPr>
              <a:t>Sensitivity analysis</a:t>
            </a:r>
          </a:p>
          <a:p>
            <a:pPr marL="0" indent="0">
              <a:buNone/>
            </a:pPr>
            <a:r>
              <a:rPr lang="en-US" dirty="0">
                <a:solidFill>
                  <a:schemeClr val="tx1"/>
                </a:solidFill>
                <a:latin typeface="Source Sans Pro" panose="020B0503030403020204" pitchFamily="34" charset="0"/>
                <a:ea typeface="Source Sans Pro" panose="020B0503030403020204" pitchFamily="34" charset="0"/>
              </a:rPr>
              <a:t>Users:</a:t>
            </a:r>
          </a:p>
          <a:p>
            <a:r>
              <a:rPr lang="en-US" dirty="0">
                <a:solidFill>
                  <a:schemeClr val="tx1"/>
                </a:solidFill>
                <a:latin typeface="Source Sans Pro" panose="020B0503030403020204" pitchFamily="34" charset="0"/>
                <a:ea typeface="Source Sans Pro" panose="020B0503030403020204" pitchFamily="34" charset="0"/>
              </a:rPr>
              <a:t>Analysts, spenders, and guardians</a:t>
            </a:r>
          </a:p>
          <a:p>
            <a:endParaRPr lang="en-US" dirty="0"/>
          </a:p>
          <a:p>
            <a:endParaRPr lang="en-US" dirty="0"/>
          </a:p>
        </p:txBody>
      </p:sp>
    </p:spTree>
    <p:extLst>
      <p:ext uri="{BB962C8B-B14F-4D97-AF65-F5344CB8AC3E}">
        <p14:creationId xmlns:p14="http://schemas.microsoft.com/office/powerpoint/2010/main" val="389867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A835C9-A623-49A6-9A4C-32F6806275D8}"/>
              </a:ext>
            </a:extLst>
          </p:cNvPr>
          <p:cNvSpPr>
            <a:spLocks noGrp="1"/>
          </p:cNvSpPr>
          <p:nvPr>
            <p:ph type="title"/>
          </p:nvPr>
        </p:nvSpPr>
        <p:spPr/>
        <p:txBody>
          <a:bodyPr/>
          <a:lstStyle/>
          <a:p>
            <a:r>
              <a:rPr lang="en-US" dirty="0"/>
              <a:t>Steps in a CBA</a:t>
            </a:r>
          </a:p>
        </p:txBody>
      </p:sp>
      <p:pic>
        <p:nvPicPr>
          <p:cNvPr id="6" name="Picture 5">
            <a:extLst>
              <a:ext uri="{FF2B5EF4-FFF2-40B4-BE49-F238E27FC236}">
                <a16:creationId xmlns:a16="http://schemas.microsoft.com/office/drawing/2014/main" id="{C3CD029A-491E-409D-87BD-97FD984D032F}"/>
              </a:ext>
            </a:extLst>
          </p:cNvPr>
          <p:cNvPicPr>
            <a:picLocks noChangeAspect="1"/>
          </p:cNvPicPr>
          <p:nvPr/>
        </p:nvPicPr>
        <p:blipFill>
          <a:blip r:embed="rId2"/>
          <a:stretch>
            <a:fillRect/>
          </a:stretch>
        </p:blipFill>
        <p:spPr>
          <a:xfrm>
            <a:off x="1350230" y="2764521"/>
            <a:ext cx="7844373" cy="3011127"/>
          </a:xfrm>
          <a:prstGeom prst="rect">
            <a:avLst/>
          </a:prstGeom>
        </p:spPr>
      </p:pic>
    </p:spTree>
    <p:extLst>
      <p:ext uri="{BB962C8B-B14F-4D97-AF65-F5344CB8AC3E}">
        <p14:creationId xmlns:p14="http://schemas.microsoft.com/office/powerpoint/2010/main" val="7900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A514E-7986-4DA0-8336-BE1806369B64}"/>
              </a:ext>
            </a:extLst>
          </p:cNvPr>
          <p:cNvSpPr>
            <a:spLocks noGrp="1"/>
          </p:cNvSpPr>
          <p:nvPr>
            <p:ph type="title"/>
          </p:nvPr>
        </p:nvSpPr>
        <p:spPr/>
        <p:txBody>
          <a:bodyPr/>
          <a:lstStyle/>
          <a:p>
            <a:r>
              <a:rPr lang="en-US" dirty="0"/>
              <a:t>Challenges and responses</a:t>
            </a:r>
          </a:p>
        </p:txBody>
      </p:sp>
      <p:sp>
        <p:nvSpPr>
          <p:cNvPr id="3" name="Content Placeholder 2">
            <a:extLst>
              <a:ext uri="{FF2B5EF4-FFF2-40B4-BE49-F238E27FC236}">
                <a16:creationId xmlns:a16="http://schemas.microsoft.com/office/drawing/2014/main" id="{4DDB1CEE-7499-4FDC-8C1A-668A647E2DBE}"/>
              </a:ext>
            </a:extLst>
          </p:cNvPr>
          <p:cNvSpPr>
            <a:spLocks noGrp="1"/>
          </p:cNvSpPr>
          <p:nvPr>
            <p:ph sz="half" idx="1"/>
          </p:nvPr>
        </p:nvSpPr>
        <p:spPr/>
        <p:txBody>
          <a:bodyPr>
            <a:normAutofit fontScale="70000" lnSpcReduction="20000"/>
          </a:bodyPr>
          <a:lstStyle/>
          <a:p>
            <a:r>
              <a:rPr lang="en-US" dirty="0"/>
              <a:t>Monetizing everything: rely on agreed upon, set monetary values </a:t>
            </a:r>
          </a:p>
          <a:p>
            <a:r>
              <a:rPr lang="en-US" dirty="0"/>
              <a:t>Dealing with probabilities? CBA and risk analysis; use of sensitivity analysis</a:t>
            </a:r>
          </a:p>
          <a:p>
            <a:r>
              <a:rPr lang="en-US" dirty="0"/>
              <a:t>Enormous number of future possibilities? Limit sensitivity analysis to most likely scenarios</a:t>
            </a:r>
          </a:p>
          <a:p>
            <a:r>
              <a:rPr lang="en-US" b="1" dirty="0"/>
              <a:t>Value of a Statistical Life</a:t>
            </a:r>
            <a:r>
              <a:rPr lang="en-US" dirty="0"/>
              <a:t>: Placing a value on life?!</a:t>
            </a:r>
          </a:p>
          <a:p>
            <a:pPr marL="0" indent="0">
              <a:buNone/>
            </a:pPr>
            <a:r>
              <a:rPr lang="en-US" dirty="0"/>
              <a:t>“can’t place a value on a human life” Yet we do all the time. (ex: speed limits: safety against time efficiency)</a:t>
            </a:r>
          </a:p>
          <a:p>
            <a:pPr marL="0" indent="0">
              <a:buNone/>
            </a:pPr>
            <a:r>
              <a:rPr lang="en-US" dirty="0"/>
              <a:t>Variations within US Government:</a:t>
            </a:r>
          </a:p>
          <a:p>
            <a:pPr>
              <a:lnSpc>
                <a:spcPct val="107000"/>
              </a:lnSpc>
              <a:spcBef>
                <a:spcPts val="0"/>
              </a:spcBef>
              <a:spcAft>
                <a:spcPts val="800"/>
              </a:spcAft>
            </a:pPr>
            <a:r>
              <a:rPr lang="en-US" sz="1800" dirty="0">
                <a:effectLst/>
                <a:ea typeface="Source Sans Pro" panose="020B0503030403020204" pitchFamily="34" charset="0"/>
              </a:rPr>
              <a:t>OMB between $7-9 million; </a:t>
            </a:r>
          </a:p>
          <a:p>
            <a:pPr>
              <a:lnSpc>
                <a:spcPct val="107000"/>
              </a:lnSpc>
              <a:spcBef>
                <a:spcPts val="0"/>
              </a:spcBef>
              <a:spcAft>
                <a:spcPts val="800"/>
              </a:spcAft>
            </a:pPr>
            <a:r>
              <a:rPr lang="en-US" sz="1800" dirty="0">
                <a:solidFill>
                  <a:srgbClr val="333333"/>
                </a:solidFill>
                <a:effectLst/>
                <a:ea typeface="Source Sans Pro" panose="020B0503030403020204" pitchFamily="34" charset="0"/>
              </a:rPr>
              <a:t>Environmental Protection Agency, $9.1 million </a:t>
            </a:r>
          </a:p>
          <a:p>
            <a:pPr>
              <a:lnSpc>
                <a:spcPct val="107000"/>
              </a:lnSpc>
              <a:spcBef>
                <a:spcPts val="0"/>
              </a:spcBef>
              <a:spcAft>
                <a:spcPts val="800"/>
              </a:spcAft>
            </a:pPr>
            <a:r>
              <a:rPr lang="en-US" sz="1800" dirty="0">
                <a:solidFill>
                  <a:srgbClr val="333333"/>
                </a:solidFill>
                <a:effectLst/>
                <a:ea typeface="Source Sans Pro" panose="020B0503030403020204" pitchFamily="34" charset="0"/>
              </a:rPr>
              <a:t>Food and Drug Administration $7.9 million</a:t>
            </a:r>
          </a:p>
          <a:p>
            <a:pPr>
              <a:lnSpc>
                <a:spcPct val="107000"/>
              </a:lnSpc>
              <a:spcBef>
                <a:spcPts val="0"/>
              </a:spcBef>
              <a:spcAft>
                <a:spcPts val="800"/>
              </a:spcAft>
            </a:pPr>
            <a:r>
              <a:rPr lang="en-US" sz="1800" dirty="0">
                <a:solidFill>
                  <a:srgbClr val="333333"/>
                </a:solidFill>
                <a:effectLst/>
                <a:ea typeface="Source Sans Pro" panose="020B0503030403020204" pitchFamily="34" charset="0"/>
              </a:rPr>
              <a:t>Department of Transportation $6 million.</a:t>
            </a:r>
            <a:endParaRPr lang="en-US" sz="1800" dirty="0">
              <a:effectLst/>
              <a:ea typeface="Source Sans Pro" panose="020B0503030403020204" pitchFamily="34" charset="0"/>
            </a:endParaRPr>
          </a:p>
          <a:p>
            <a:pPr marL="0" indent="0">
              <a:buNone/>
            </a:pPr>
            <a:endParaRPr lang="en-US" dirty="0"/>
          </a:p>
          <a:p>
            <a:endParaRPr lang="en-US" dirty="0"/>
          </a:p>
        </p:txBody>
      </p:sp>
      <p:sp>
        <p:nvSpPr>
          <p:cNvPr id="8" name="Content Placeholder 7">
            <a:extLst>
              <a:ext uri="{FF2B5EF4-FFF2-40B4-BE49-F238E27FC236}">
                <a16:creationId xmlns:a16="http://schemas.microsoft.com/office/drawing/2014/main" id="{2435F0CB-0B3A-4F0F-A2DE-3EB98D8D4F35}"/>
              </a:ext>
            </a:extLst>
          </p:cNvPr>
          <p:cNvSpPr>
            <a:spLocks noGrp="1"/>
          </p:cNvSpPr>
          <p:nvPr>
            <p:ph sz="half" idx="2"/>
          </p:nvPr>
        </p:nvSpPr>
        <p:spPr/>
        <p:txBody>
          <a:bodyPr>
            <a:normAutofit fontScale="70000" lnSpcReduction="20000"/>
          </a:bodyPr>
          <a:lstStyle/>
          <a:p>
            <a:pPr marL="0" marR="0">
              <a:lnSpc>
                <a:spcPct val="107000"/>
              </a:lnSpc>
              <a:spcBef>
                <a:spcPts val="0"/>
              </a:spcBef>
              <a:spcAft>
                <a:spcPts val="800"/>
              </a:spcAft>
            </a:pPr>
            <a:r>
              <a:rPr lang="en-US" sz="1800" dirty="0">
                <a:solidFill>
                  <a:srgbClr val="333333"/>
                </a:solidFill>
                <a:effectLst/>
                <a:ea typeface="Source Sans Pro" panose="020B0503030403020204" pitchFamily="34" charset="0"/>
              </a:rPr>
              <a:t>Ethical controversies: are some lives worth more in public policy than others? Should they? Does VSL change with age of individual? Do we send the same or less on elderly and terminally ill as children? (50% of all </a:t>
            </a:r>
            <a:r>
              <a:rPr lang="en-US" sz="1800" dirty="0" err="1">
                <a:solidFill>
                  <a:srgbClr val="333333"/>
                </a:solidFill>
                <a:effectLst/>
                <a:ea typeface="Source Sans Pro" panose="020B0503030403020204" pitchFamily="34" charset="0"/>
              </a:rPr>
              <a:t>medicare</a:t>
            </a:r>
            <a:r>
              <a:rPr lang="en-US" sz="1800" dirty="0">
                <a:solidFill>
                  <a:srgbClr val="333333"/>
                </a:solidFill>
                <a:effectLst/>
                <a:ea typeface="Source Sans Pro" panose="020B0503030403020204" pitchFamily="34" charset="0"/>
              </a:rPr>
              <a:t> costs occur in last year of life)</a:t>
            </a:r>
          </a:p>
          <a:p>
            <a:pPr marL="0" marR="0">
              <a:lnSpc>
                <a:spcPct val="107000"/>
              </a:lnSpc>
              <a:spcBef>
                <a:spcPts val="0"/>
              </a:spcBef>
              <a:spcAft>
                <a:spcPts val="800"/>
              </a:spcAft>
            </a:pPr>
            <a:r>
              <a:rPr lang="en-US" b="1" i="0" dirty="0">
                <a:solidFill>
                  <a:srgbClr val="333333"/>
                </a:solidFill>
                <a:effectLst/>
              </a:rPr>
              <a:t>Value of a Statistical Life Year </a:t>
            </a:r>
            <a:r>
              <a:rPr lang="en-US" b="0" i="0" dirty="0">
                <a:solidFill>
                  <a:srgbClr val="333333"/>
                </a:solidFill>
                <a:effectLst/>
              </a:rPr>
              <a:t>(VSLY): divide the VSL by the average remaining years of life expectancy among the group being studied. This assigns a much larger value to children than elderly,</a:t>
            </a:r>
            <a:endParaRPr lang="en-US" sz="1800" dirty="0">
              <a:solidFill>
                <a:srgbClr val="333333"/>
              </a:solidFill>
              <a:effectLst/>
              <a:ea typeface="Source Sans Pro" panose="020B0503030403020204" pitchFamily="34" charset="0"/>
            </a:endParaRPr>
          </a:p>
          <a:p>
            <a:pPr marL="0" marR="0">
              <a:lnSpc>
                <a:spcPct val="107000"/>
              </a:lnSpc>
              <a:spcBef>
                <a:spcPts val="0"/>
              </a:spcBef>
              <a:spcAft>
                <a:spcPts val="800"/>
              </a:spcAft>
            </a:pPr>
            <a:r>
              <a:rPr lang="en-US" b="1" dirty="0">
                <a:solidFill>
                  <a:srgbClr val="333333"/>
                </a:solidFill>
              </a:rPr>
              <a:t>V</a:t>
            </a:r>
            <a:r>
              <a:rPr lang="en-US" b="1" i="0" dirty="0">
                <a:solidFill>
                  <a:srgbClr val="333333"/>
                </a:solidFill>
                <a:effectLst/>
              </a:rPr>
              <a:t>alue of quality-adjusted life years </a:t>
            </a:r>
            <a:r>
              <a:rPr lang="en-US" b="0" i="0" dirty="0">
                <a:solidFill>
                  <a:srgbClr val="333333"/>
                </a:solidFill>
                <a:effectLst/>
              </a:rPr>
              <a:t>(QALYs) --One QALY = $150,000). Monetary scale to differentiate between year of optimal health vs year of poor health to guide policy and funding allocations. Used by Medicare, others. Pros and cons? </a:t>
            </a:r>
            <a:endParaRPr lang="en-US" sz="1800" dirty="0">
              <a:solidFill>
                <a:srgbClr val="333333"/>
              </a:solidFill>
              <a:effectLst/>
              <a:ea typeface="Source Sans Pro" panose="020B0503030403020204" pitchFamily="34" charset="0"/>
            </a:endParaRPr>
          </a:p>
          <a:p>
            <a:pPr marL="0" marR="0">
              <a:lnSpc>
                <a:spcPct val="107000"/>
              </a:lnSpc>
              <a:spcBef>
                <a:spcPts val="0"/>
              </a:spcBef>
              <a:spcAft>
                <a:spcPts val="800"/>
              </a:spcAft>
            </a:pPr>
            <a:endParaRPr lang="en-US" sz="1800" dirty="0">
              <a:effectLst/>
              <a:ea typeface="Source Sans Pro" panose="020B0503030403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04839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7B57-56D8-4CAF-82D0-944EED6CD304}"/>
              </a:ext>
            </a:extLst>
          </p:cNvPr>
          <p:cNvSpPr>
            <a:spLocks noGrp="1"/>
          </p:cNvSpPr>
          <p:nvPr>
            <p:ph type="title"/>
          </p:nvPr>
        </p:nvSpPr>
        <p:spPr/>
        <p:txBody>
          <a:bodyPr/>
          <a:lstStyle/>
          <a:p>
            <a:r>
              <a:rPr lang="en-US" dirty="0"/>
              <a:t>Real time case study: CBA of COVID lockdown (Forbes article)</a:t>
            </a:r>
          </a:p>
        </p:txBody>
      </p:sp>
      <p:sp>
        <p:nvSpPr>
          <p:cNvPr id="3" name="Content Placeholder 2">
            <a:extLst>
              <a:ext uri="{FF2B5EF4-FFF2-40B4-BE49-F238E27FC236}">
                <a16:creationId xmlns:a16="http://schemas.microsoft.com/office/drawing/2014/main" id="{31EF40DF-7C14-4EB5-B5FF-04BD593F2815}"/>
              </a:ext>
            </a:extLst>
          </p:cNvPr>
          <p:cNvSpPr>
            <a:spLocks noGrp="1"/>
          </p:cNvSpPr>
          <p:nvPr>
            <p:ph sz="half" idx="1"/>
          </p:nvPr>
        </p:nvSpPr>
        <p:spPr/>
        <p:txBody>
          <a:bodyPr/>
          <a:lstStyle/>
          <a:p>
            <a:pPr marL="0" indent="0">
              <a:buNone/>
            </a:pPr>
            <a:r>
              <a:rPr lang="en-US" dirty="0"/>
              <a:t>The problem statement: COVID lockdown pitted twin goals of saving lives against protecting economy from collapse. At what point could costs of pursuit of first goal outweigh benefits? </a:t>
            </a:r>
          </a:p>
          <a:p>
            <a:pPr marL="0" indent="0">
              <a:buNone/>
            </a:pPr>
            <a:r>
              <a:rPr lang="en-US" dirty="0"/>
              <a:t>CBA – required monetary value on </a:t>
            </a:r>
            <a:r>
              <a:rPr lang="en-US" i="0" dirty="0">
                <a:solidFill>
                  <a:srgbClr val="333333"/>
                </a:solidFill>
                <a:effectLst/>
              </a:rPr>
              <a:t>Value of a Statistical Life Year, compare to total economic and indirect costs of lockdown.</a:t>
            </a:r>
            <a:r>
              <a:rPr lang="en-US" dirty="0"/>
              <a:t>  </a:t>
            </a:r>
          </a:p>
        </p:txBody>
      </p:sp>
      <p:sp>
        <p:nvSpPr>
          <p:cNvPr id="4" name="Content Placeholder 3">
            <a:extLst>
              <a:ext uri="{FF2B5EF4-FFF2-40B4-BE49-F238E27FC236}">
                <a16:creationId xmlns:a16="http://schemas.microsoft.com/office/drawing/2014/main" id="{C0419E2E-7882-4DA4-BD36-112A561CDAA4}"/>
              </a:ext>
            </a:extLst>
          </p:cNvPr>
          <p:cNvSpPr>
            <a:spLocks noGrp="1"/>
          </p:cNvSpPr>
          <p:nvPr>
            <p:ph sz="half" idx="2"/>
          </p:nvPr>
        </p:nvSpPr>
        <p:spPr/>
        <p:txBody>
          <a:bodyPr/>
          <a:lstStyle/>
          <a:p>
            <a:r>
              <a:rPr lang="en-US" b="0" i="0" dirty="0">
                <a:solidFill>
                  <a:srgbClr val="333333"/>
                </a:solidFill>
                <a:effectLst/>
              </a:rPr>
              <a:t>Notes that the “fundamental policy inconsistency in how Americans handle the knotty problem of what value to assign life goes far beyond COVID-19.”</a:t>
            </a:r>
            <a:endParaRPr lang="en-US" dirty="0"/>
          </a:p>
        </p:txBody>
      </p:sp>
    </p:spTree>
    <p:extLst>
      <p:ext uri="{BB962C8B-B14F-4D97-AF65-F5344CB8AC3E}">
        <p14:creationId xmlns:p14="http://schemas.microsoft.com/office/powerpoint/2010/main" val="327406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83CCF-FD95-4DBB-9C78-E181D7E12AF4}"/>
              </a:ext>
            </a:extLst>
          </p:cNvPr>
          <p:cNvSpPr>
            <a:spLocks noGrp="1"/>
          </p:cNvSpPr>
          <p:nvPr>
            <p:ph type="title"/>
          </p:nvPr>
        </p:nvSpPr>
        <p:spPr/>
        <p:txBody>
          <a:bodyPr/>
          <a:lstStyle/>
          <a:p>
            <a:r>
              <a:rPr lang="en-US" dirty="0"/>
              <a:t>Easier CBA application: </a:t>
            </a:r>
            <a:br>
              <a:rPr lang="en-US" dirty="0"/>
            </a:br>
            <a:r>
              <a:rPr lang="en-US" dirty="0"/>
              <a:t>Seattle monorail</a:t>
            </a:r>
          </a:p>
        </p:txBody>
      </p:sp>
      <p:sp>
        <p:nvSpPr>
          <p:cNvPr id="3" name="Content Placeholder 2">
            <a:extLst>
              <a:ext uri="{FF2B5EF4-FFF2-40B4-BE49-F238E27FC236}">
                <a16:creationId xmlns:a16="http://schemas.microsoft.com/office/drawing/2014/main" id="{1A9C9980-626C-4FF8-B207-5755FC9D886E}"/>
              </a:ext>
            </a:extLst>
          </p:cNvPr>
          <p:cNvSpPr>
            <a:spLocks noGrp="1"/>
          </p:cNvSpPr>
          <p:nvPr>
            <p:ph sz="half" idx="1"/>
          </p:nvPr>
        </p:nvSpPr>
        <p:spPr/>
        <p:txBody>
          <a:bodyPr>
            <a:normAutofit lnSpcReduction="10000"/>
          </a:bodyPr>
          <a:lstStyle/>
          <a:p>
            <a:pPr marL="0" indent="0">
              <a:buNone/>
            </a:pPr>
            <a:r>
              <a:rPr lang="en-US" dirty="0"/>
              <a:t>Benefits to measure?</a:t>
            </a:r>
          </a:p>
          <a:p>
            <a:r>
              <a:rPr lang="en-US" dirty="0"/>
              <a:t>Reduced time of commutes per person</a:t>
            </a:r>
          </a:p>
          <a:p>
            <a:r>
              <a:rPr lang="en-US" dirty="0"/>
              <a:t>Reduced costs of car use and parking</a:t>
            </a:r>
          </a:p>
          <a:p>
            <a:r>
              <a:rPr lang="en-US" dirty="0"/>
              <a:t>Reduced congestion</a:t>
            </a:r>
          </a:p>
          <a:p>
            <a:r>
              <a:rPr lang="en-US" dirty="0"/>
              <a:t>Reduced accidents</a:t>
            </a:r>
          </a:p>
          <a:p>
            <a:pPr marL="0" indent="0">
              <a:buNone/>
            </a:pPr>
            <a:r>
              <a:rPr lang="en-US" dirty="0"/>
              <a:t>Costs to measure?</a:t>
            </a:r>
          </a:p>
          <a:p>
            <a:r>
              <a:rPr lang="en-US" dirty="0"/>
              <a:t>Construction costs</a:t>
            </a:r>
          </a:p>
          <a:p>
            <a:r>
              <a:rPr lang="en-US" dirty="0"/>
              <a:t>Operating costs</a:t>
            </a:r>
          </a:p>
          <a:p>
            <a:pPr marL="0" indent="0">
              <a:buNone/>
            </a:pPr>
            <a:endParaRPr lang="en-US" dirty="0"/>
          </a:p>
          <a:p>
            <a:pPr marL="0" indent="0">
              <a:buNone/>
            </a:pPr>
            <a:endParaRPr lang="en-US" dirty="0"/>
          </a:p>
          <a:p>
            <a:pPr marL="0" indent="0">
              <a:buNone/>
            </a:pPr>
            <a:endParaRPr lang="en-US" dirty="0"/>
          </a:p>
        </p:txBody>
      </p:sp>
      <p:sp>
        <p:nvSpPr>
          <p:cNvPr id="4" name="Content Placeholder 3">
            <a:extLst>
              <a:ext uri="{FF2B5EF4-FFF2-40B4-BE49-F238E27FC236}">
                <a16:creationId xmlns:a16="http://schemas.microsoft.com/office/drawing/2014/main" id="{C5D14400-E328-4383-AAE6-82D3DAA3FA69}"/>
              </a:ext>
            </a:extLst>
          </p:cNvPr>
          <p:cNvSpPr>
            <a:spLocks noGrp="1"/>
          </p:cNvSpPr>
          <p:nvPr>
            <p:ph sz="half" idx="2"/>
          </p:nvPr>
        </p:nvSpPr>
        <p:spPr/>
        <p:txBody>
          <a:bodyPr>
            <a:normAutofit lnSpcReduction="10000"/>
          </a:bodyPr>
          <a:lstStyle/>
          <a:p>
            <a:r>
              <a:rPr lang="en-US" dirty="0"/>
              <a:t>Intangibles?</a:t>
            </a:r>
          </a:p>
          <a:p>
            <a:r>
              <a:rPr lang="en-US" dirty="0"/>
              <a:t>Sensitivity analysis?</a:t>
            </a:r>
          </a:p>
          <a:p>
            <a:r>
              <a:rPr lang="en-US" dirty="0"/>
              <a:t>Lack of other options considered (like expanded bus service)</a:t>
            </a:r>
          </a:p>
          <a:p>
            <a:r>
              <a:rPr lang="en-US" dirty="0"/>
              <a:t>Missing costs and benefits to consider? </a:t>
            </a:r>
          </a:p>
          <a:p>
            <a:endParaRPr lang="en-US" dirty="0"/>
          </a:p>
        </p:txBody>
      </p:sp>
    </p:spTree>
    <p:extLst>
      <p:ext uri="{BB962C8B-B14F-4D97-AF65-F5344CB8AC3E}">
        <p14:creationId xmlns:p14="http://schemas.microsoft.com/office/powerpoint/2010/main" val="3511843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77</TotalTime>
  <Words>624</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Source Sans Pro</vt:lpstr>
      <vt:lpstr>Symbol</vt:lpstr>
      <vt:lpstr>Wingdings 3</vt:lpstr>
      <vt:lpstr>Ion Boardroom</vt:lpstr>
      <vt:lpstr>Cost-Benefit Analysis</vt:lpstr>
      <vt:lpstr>Key features of CBA</vt:lpstr>
      <vt:lpstr>Key features </vt:lpstr>
      <vt:lpstr>Steps in a CBA</vt:lpstr>
      <vt:lpstr>Challenges and responses</vt:lpstr>
      <vt:lpstr>Real time case study: CBA of COVID lockdown (Forbes article)</vt:lpstr>
      <vt:lpstr>Easier CBA application:  Seattle monorail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Cost-Benefit Analysis</dc:title>
  <dc:creator>Menkhaus, Ken</dc:creator>
  <cp:lastModifiedBy>Menkhaus, Ken</cp:lastModifiedBy>
  <cp:revision>9</cp:revision>
  <dcterms:created xsi:type="dcterms:W3CDTF">2021-10-21T23:24:04Z</dcterms:created>
  <dcterms:modified xsi:type="dcterms:W3CDTF">2021-10-22T00:41:15Z</dcterms:modified>
</cp:coreProperties>
</file>