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56" r:id="rId8"/>
    <p:sldId id="257" r:id="rId9"/>
    <p:sldId id="258" r:id="rId10"/>
    <p:sldId id="264" r:id="rId11"/>
    <p:sldId id="262" r:id="rId12"/>
    <p:sldId id="260" r:id="rId13"/>
    <p:sldId id="27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92A8-491E-4624-A999-5A7C06B6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BBA45-25F1-4F48-AC47-EA6E86AF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DD47-C604-42E5-95D8-2183A297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D0260-6813-4104-A8AB-771A2AA9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EECF-E031-477A-AE90-D3C5D3F0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0AB6-FC99-4D03-B219-B9E96ADF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A55E9-AD9D-4A16-BD80-ED6D81EDD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4A7FD-66AA-4747-AF2F-EEEB71FA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F871C-3040-48D2-B7A5-2D395A0B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2AB7E-8DB7-4EC8-AAEC-CECBA1B3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59C9B-6C3E-4904-AC7D-FC53C88AE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6D854-9167-405E-B321-AE8836A06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A9AFB-0B63-4922-888C-A0937E04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F2C2-1542-46A4-B5C2-0D7962A7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B4332-46C8-415F-87D9-6994BFD0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BF2F-B3B1-4AF3-A659-B204093F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288F-711C-49E9-ABF3-48ABED56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1230D-CEFD-4558-B61B-7E582561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54944-A427-4348-80FF-729C089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06617-6989-4A9F-B188-ADD1CBFB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225B-048F-450D-90B2-3BBF73E7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6FE9-D4DA-4742-A1E7-AF26379C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24E54-580F-4A4E-BD4F-741C8173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DDBA-2BA4-4666-96E2-662AB7FA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C55C-4794-48BE-9C4C-56B35831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E15C-A53D-4E5D-8D23-6BAE862B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589F-EA17-4D6C-9778-8A47B5136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D40FA-6EBE-4785-A0E8-8C32EA808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C169-8B1A-4A39-8A82-BFAFB7FB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9860F-0425-4DFE-AD79-F4FD124B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16400-C9F3-4265-811B-2861EE49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B7E4-BE98-4A19-97E7-73BE2C53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BAB1A-168D-4EC1-A0BB-54556AC0E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0A12C-01E8-4860-9955-53C3D478E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F8388-3828-4040-A09F-3080C2312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C427F-DB09-40F2-ABC5-5F01E0E22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16FB2-E76A-4E5C-AF37-9D5FAC66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20A1C-BCA2-4272-9AC1-6EB9285F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862A5-9B86-4897-876A-FF431962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6F45-9487-475C-A287-C1449120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50F0A-DE48-4A5E-87E5-F815CEAF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4FF2F-B01E-4BBE-A3F7-5FFC0FB7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8233-CCEC-431D-8507-B99C1901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3FD62-982D-484D-BEE1-1289A5A6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62927-5341-4EF7-A6BD-07E0EC28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80F4B-575C-4D0E-ADD9-10F10D4B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FDFC-0960-4BF3-9BBE-CBD022FB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6E0E-0C0E-476F-9F1F-22509EB13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F02D4-07E4-4D70-A91A-A5FDA080A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A8488-3D8C-44A5-A64B-71E404E1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966FD-0A42-422C-AB3F-68BBBC55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27532-27F6-4B66-AED6-5DB3724A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A237-D230-4FAC-81EF-D181CF37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76754-5138-41A4-8F33-06FB4A002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39F58-8966-41B3-8FBF-3CD4065D1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388EE-644E-47B0-A9DA-AFCDE4E5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5F925-CAD0-44BD-9FD2-B6896182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5D1FE-39C0-4D25-84F1-744E512E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48DB1-5DA8-4011-97AD-22768616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6A40A-E109-444B-B134-542F8D9F8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8C617-528B-42ED-82FF-40A54C0C7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295D7-8FEC-4CFB-AB39-568031A3703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D4070-E8DF-47DE-8A7D-5D2D31A91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6052A-5B4E-4846-B341-DE1481357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F74A-2CDF-4AE2-8D15-8874C1E2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01AB-A5D2-4ACA-9911-FBA838001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Reputational Risk Assessments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7CB65-095E-4090-A174-52E6B0E56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POL 180</a:t>
            </a:r>
          </a:p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8294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CED6-217B-49B1-AAD7-8A4016DE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Risk conclusion?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01BA-D858-4AA1-A32D-B0A565BD9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environment, requires forward planning</a:t>
            </a:r>
          </a:p>
          <a:p>
            <a:r>
              <a:rPr lang="en-US" dirty="0"/>
              <a:t>Heavy reference to problems experienced in Uganda as indicative of whole region – political interference, corruption, slow decisions, outdated laws, weak institutions</a:t>
            </a:r>
          </a:p>
          <a:p>
            <a:r>
              <a:rPr lang="en-US" dirty="0"/>
              <a:t>Chief impediment:  East African governments</a:t>
            </a:r>
          </a:p>
          <a:p>
            <a:r>
              <a:rPr lang="en-US" dirty="0"/>
              <a:t>Risk level? Doesn’t say (gives more detail in country snapshots)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39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25DE-D3EC-40B8-82F2-36F272EE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the Control Risks 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7802C-B5C1-43D5-8C4F-1976CC20E0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Strengths?</a:t>
            </a:r>
          </a:p>
          <a:p>
            <a:r>
              <a:rPr lang="en-US" dirty="0"/>
              <a:t>Strong assessment of govt weaknesses</a:t>
            </a:r>
          </a:p>
          <a:p>
            <a:r>
              <a:rPr lang="en-US" dirty="0"/>
              <a:t>Good assessment of local-central government disputes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484A9-3510-4CCB-86FC-E12F6BD26D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Weaknesses?</a:t>
            </a:r>
          </a:p>
          <a:p>
            <a:r>
              <a:rPr lang="en-US" dirty="0"/>
              <a:t>Little consideration of risks of regime changes</a:t>
            </a:r>
          </a:p>
          <a:p>
            <a:r>
              <a:rPr lang="en-US" dirty="0"/>
              <a:t>Little consideration of election violence</a:t>
            </a:r>
          </a:p>
          <a:p>
            <a:r>
              <a:rPr lang="en-US" dirty="0"/>
              <a:t>No mention at all of Al </a:t>
            </a:r>
            <a:r>
              <a:rPr lang="en-US" dirty="0" err="1"/>
              <a:t>Shabaab</a:t>
            </a:r>
            <a:r>
              <a:rPr lang="en-US" dirty="0"/>
              <a:t>! Terrorist attacks on installations</a:t>
            </a:r>
          </a:p>
          <a:p>
            <a:r>
              <a:rPr lang="en-US" dirty="0"/>
              <a:t>Minimal discussion of legal disputes over concessions</a:t>
            </a:r>
          </a:p>
          <a:p>
            <a:r>
              <a:rPr lang="en-US" dirty="0"/>
              <a:t>No blame for any problems on companies, including lack of situational awareness, technocratic approach</a:t>
            </a:r>
          </a:p>
          <a:p>
            <a:r>
              <a:rPr lang="en-US" dirty="0"/>
              <a:t>No economic trend assessment </a:t>
            </a:r>
            <a:r>
              <a:rPr lang="en-US"/>
              <a:t>– global price </a:t>
            </a:r>
            <a:r>
              <a:rPr lang="en-US" dirty="0"/>
              <a:t>of oil</a:t>
            </a:r>
          </a:p>
          <a:p>
            <a:r>
              <a:rPr lang="en-US" dirty="0"/>
              <a:t>Is region-wide assessment useful? Or is country based assessment better? </a:t>
            </a:r>
          </a:p>
        </p:txBody>
      </p:sp>
    </p:spTree>
    <p:extLst>
      <p:ext uri="{BB962C8B-B14F-4D97-AF65-F5344CB8AC3E}">
        <p14:creationId xmlns:p14="http://schemas.microsoft.com/office/powerpoint/2010/main" val="10987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4D80-040D-4358-A394-11339A7C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for host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1CC6-940D-44A6-8D67-1949B532A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government inexperience, produces fraught, acrimonious relations, dependence on foreign advisors</a:t>
            </a:r>
          </a:p>
          <a:p>
            <a:r>
              <a:rPr lang="en-US" dirty="0"/>
              <a:t>fears of neo-colonialism, MNCs capacity to interfere in politics; </a:t>
            </a:r>
          </a:p>
          <a:p>
            <a:r>
              <a:rPr lang="en-US" dirty="0"/>
              <a:t>tax evasion; </a:t>
            </a:r>
          </a:p>
          <a:p>
            <a:r>
              <a:rPr lang="en-US" dirty="0"/>
              <a:t>civil society pressures; </a:t>
            </a:r>
          </a:p>
          <a:p>
            <a:r>
              <a:rPr lang="en-US" dirty="0"/>
              <a:t>decentralization and competing govt authorities; </a:t>
            </a:r>
          </a:p>
          <a:p>
            <a:r>
              <a:rPr lang="en-US" dirty="0"/>
              <a:t>contested claims in border areas; </a:t>
            </a:r>
          </a:p>
          <a:p>
            <a:r>
              <a:rPr lang="en-US" dirty="0"/>
              <a:t>old concessions and force majeure; </a:t>
            </a:r>
          </a:p>
          <a:p>
            <a:r>
              <a:rPr lang="en-US" dirty="0"/>
              <a:t>corruption; </a:t>
            </a:r>
          </a:p>
          <a:p>
            <a:r>
              <a:rPr lang="en-US" dirty="0"/>
              <a:t>“Dutch disease”</a:t>
            </a:r>
          </a:p>
          <a:p>
            <a:r>
              <a:rPr lang="en-US" dirty="0"/>
              <a:t>Heightened political violence over “rentier economy” </a:t>
            </a:r>
          </a:p>
        </p:txBody>
      </p:sp>
    </p:spTree>
    <p:extLst>
      <p:ext uri="{BB962C8B-B14F-4D97-AF65-F5344CB8AC3E}">
        <p14:creationId xmlns:p14="http://schemas.microsoft.com/office/powerpoint/2010/main" val="33854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7954-87FA-4CB8-A2A6-D357FD3B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90334-17E2-45CE-95FB-E5E57C02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055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unexpected expenses and delays; </a:t>
            </a:r>
          </a:p>
          <a:p>
            <a:r>
              <a:rPr lang="en-US" dirty="0"/>
              <a:t>sunk costs and bargaining leverage; </a:t>
            </a:r>
          </a:p>
          <a:p>
            <a:r>
              <a:rPr lang="en-US" dirty="0"/>
              <a:t>local disputes, resistance, violence, kidnapping;</a:t>
            </a:r>
          </a:p>
          <a:p>
            <a:r>
              <a:rPr lang="en-US" dirty="0"/>
              <a:t>insurgency/terrorist attacks;</a:t>
            </a:r>
          </a:p>
          <a:p>
            <a:r>
              <a:rPr lang="en-US" dirty="0"/>
              <a:t>awarding of multiple concessions, legal battles; </a:t>
            </a:r>
          </a:p>
          <a:p>
            <a:r>
              <a:rPr lang="en-US" dirty="0"/>
              <a:t>costs of corruption; </a:t>
            </a:r>
          </a:p>
          <a:p>
            <a:r>
              <a:rPr lang="en-US" dirty="0"/>
              <a:t>weak rule of law, unpredictability;</a:t>
            </a:r>
          </a:p>
          <a:p>
            <a:r>
              <a:rPr lang="en-US" dirty="0"/>
              <a:t>accusations oil production is reinforcing corruption and authoritarianism, harming locals (reputational risk);  </a:t>
            </a:r>
          </a:p>
          <a:p>
            <a:r>
              <a:rPr lang="en-US" dirty="0"/>
              <a:t>Weak infrastructure;</a:t>
            </a:r>
          </a:p>
          <a:p>
            <a:r>
              <a:rPr lang="en-US" dirty="0"/>
              <a:t>threat of nationalization; </a:t>
            </a:r>
          </a:p>
          <a:p>
            <a:r>
              <a:rPr lang="en-US" dirty="0"/>
              <a:t>fluctuations in oil prices.   </a:t>
            </a:r>
          </a:p>
          <a:p>
            <a:endParaRPr lang="en-US" dirty="0"/>
          </a:p>
        </p:txBody>
      </p:sp>
      <p:pic>
        <p:nvPicPr>
          <p:cNvPr id="4" name="Picture 2" descr="Image result for map LAPPSET">
            <a:extLst>
              <a:ext uri="{FF2B5EF4-FFF2-40B4-BE49-F238E27FC236}">
                <a16:creationId xmlns:a16="http://schemas.microsoft.com/office/drawing/2014/main" id="{1D84BB99-195D-489F-B03A-6A30FEA53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26" y="1307452"/>
            <a:ext cx="3785274" cy="44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8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F0EE-05BD-4DDE-AAFD-D98C728F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local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456A-7477-4C18-8D91-1F464FF9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6490" cy="4351338"/>
          </a:xfrm>
        </p:spPr>
        <p:txBody>
          <a:bodyPr/>
          <a:lstStyle/>
          <a:p>
            <a:r>
              <a:rPr lang="en-US" dirty="0"/>
              <a:t>Land confiscation</a:t>
            </a:r>
          </a:p>
          <a:p>
            <a:r>
              <a:rPr lang="en-US" dirty="0"/>
              <a:t>Land-grabbing</a:t>
            </a:r>
          </a:p>
          <a:p>
            <a:r>
              <a:rPr lang="en-US" dirty="0"/>
              <a:t>Outsiders grabbing jobs, contracts</a:t>
            </a:r>
          </a:p>
          <a:p>
            <a:r>
              <a:rPr lang="en-US" dirty="0"/>
              <a:t>Inflation and scarcity</a:t>
            </a:r>
          </a:p>
          <a:p>
            <a:r>
              <a:rPr lang="en-US" dirty="0"/>
              <a:t>Environmental degradation</a:t>
            </a:r>
          </a:p>
          <a:p>
            <a:r>
              <a:rPr lang="en-US" dirty="0"/>
              <a:t>Loss of royalties</a:t>
            </a:r>
          </a:p>
          <a:p>
            <a:r>
              <a:rPr lang="en-US" dirty="0"/>
              <a:t>Intra-communal clashes</a:t>
            </a:r>
          </a:p>
          <a:p>
            <a:r>
              <a:rPr lang="en-US" dirty="0"/>
              <a:t>Corruption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3FC11-1C99-41FE-B649-794E6DBB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954" y="1413459"/>
            <a:ext cx="4755573" cy="35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9681-8B49-44C6-9AEF-080D818D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Reputational Risk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4A71-5144-4498-A53C-2EFCFF30A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Warren Buffett: “It takes 20 years to build a reputation and five minutes to ruin it.”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+ social media = new, highly fraught operating environment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Definition: reputational risk refers to the potential for negative publicity, public perception or uncontrollable events to have an adverse impact on the reputation of  a firm, non-profit, or government agency and its ability to operate.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Emphasis on unpredictability. Assess. 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Usually risk of damaged reputation, but sometimes opportunity for improved reputation – examples from Davidson?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A49AD-D0F5-4DAE-A967-FB5909CC2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reputational damage: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scandals, lawsuits, poor performance, corruption, bad reviews, social media attacks (fair or unfair), employee misbehavior, comedians?!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reputational risk work: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Reputational risk assessments (“if we do this, what are the risks?”)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 monitoring (surveys, brand image)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 management (during a crisis; damage control)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Reputational repair (post-crisis: can carry its own risks)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2E60-A9D8-492B-90CA-B2E50E58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reputation matter? How to measure, place a value on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BF4E-B388-4003-8AA7-F798FB81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891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“firm’s most cherished asset” </a:t>
            </a:r>
          </a:p>
          <a:p>
            <a:r>
              <a:rPr lang="en-US" sz="2000" dirty="0"/>
              <a:t>“Residual thinking” </a:t>
            </a:r>
          </a:p>
          <a:p>
            <a:r>
              <a:rPr lang="en-US" sz="2000" dirty="0"/>
              <a:t>Which entities are more sensitive to reputational damage? Less sensitive? Why?</a:t>
            </a:r>
          </a:p>
          <a:p>
            <a:r>
              <a:rPr lang="en-US" sz="2000" dirty="0"/>
              <a:t>Examples of damaged reputations recently?  Govt? non-profit? Private sector?</a:t>
            </a:r>
          </a:p>
          <a:p>
            <a:r>
              <a:rPr lang="en-US" sz="2000" dirty="0"/>
              <a:t>Davidson college cases</a:t>
            </a:r>
          </a:p>
          <a:p>
            <a:r>
              <a:rPr lang="en-US" sz="2000" dirty="0"/>
              <a:t>Wells-Fargo case</a:t>
            </a:r>
          </a:p>
          <a:p>
            <a:r>
              <a:rPr lang="en-US" sz="2000" dirty="0"/>
              <a:t>FFTC case</a:t>
            </a:r>
          </a:p>
          <a:p>
            <a:r>
              <a:rPr lang="en-US" sz="2000" dirty="0"/>
              <a:t>VW “</a:t>
            </a:r>
            <a:r>
              <a:rPr lang="en-US" sz="2000" dirty="0" err="1"/>
              <a:t>Diesalgate</a:t>
            </a:r>
            <a:r>
              <a:rPr lang="en-US" sz="2000" dirty="0"/>
              <a:t>”</a:t>
            </a:r>
          </a:p>
          <a:p>
            <a:r>
              <a:rPr lang="en-US" sz="2000" dirty="0"/>
              <a:t>Long term impacts?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3966C-3940-41F4-A47F-1FF25CF0D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046" y="1395781"/>
            <a:ext cx="6268325" cy="2229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3DDC9-69A5-4032-ACB8-AB7D85A7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25" y="3828654"/>
            <a:ext cx="5944430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219A2-3E12-4080-8408-EAF70FD9F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Political Risk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60FDAF-294E-480D-A452-659E585BA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POL 180</a:t>
            </a:r>
          </a:p>
          <a:p>
            <a:r>
              <a:rPr lang="en-US" dirty="0"/>
              <a:t>20121</a:t>
            </a:r>
          </a:p>
        </p:txBody>
      </p:sp>
    </p:spTree>
    <p:extLst>
      <p:ext uri="{BB962C8B-B14F-4D97-AF65-F5344CB8AC3E}">
        <p14:creationId xmlns:p14="http://schemas.microsoft.com/office/powerpoint/2010/main" val="1107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D10F-8BF8-48A3-BC06-02BACA42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risk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FBED4-B51F-4090-A006-6DF9D61C5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1397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“includes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assessment, risk characterization, risk perception, risk communication, risk management, risk governance, and policy relating to risk, in the context of risks of concern to individuals, to public and private-sector organizations, and to society at a local, regional, national, or global level. Risk analysis addresses both negative (undesirable) and positive (desirable) consequences, but the main focus of the present work is on the negative part.”</a:t>
            </a:r>
            <a:endParaRPr lang="en-US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DEE7E-8823-4215-B0C8-ECCFF7529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assessment --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pulling together of all analytic inputs to determine level and nature of risks in a proposed policy or investment.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perception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not empirical, but perceived risks, important for shareholders, voters, etc.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management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systems to respond to and reduce risks, mitigate impact of failed risks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governance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who is charged to decide to take risks and respond to risk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tolerance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degree of acceptance of different levels of risk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aversion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low tolerance for risk; very common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Risk-reward ratio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odds that risk will yield tangible benefit, key for assessing whether risk is worth it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Risk, reward, and responsibility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ethics (what is impact of failure?)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and distribution of impact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(who shoulders the burden of the risk?) (note big difference between for profit, govt, non-profits)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Probability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likelihood of outcome, expression of uncertainty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Worst case outcomes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Liability – </a:t>
            </a:r>
            <a:r>
              <a:rPr lang="en-US" sz="1800" spc="4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costs for taking ailed risks the costs of which are borne by others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Reputational risk – 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negative publicity adversely affecting public perception of entity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9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8587-9141-4584-BA07-B39F8164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959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Main takeaways from readings?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7F25AB-EDAB-4732-80EA-F99E7F3F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51165" cy="4351338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analysis is ubiquitous in all policy analysis and strategy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inter-disciplinary</a:t>
            </a:r>
          </a:p>
          <a:p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Combines qualitative and quantitative inputs, judgement calls, predictive and trend analysis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spc="4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equires knowledge of both underlining and precipitating causes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Cannot be disconnected from risk-reward calculation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Risks must also be assessed in light of effectiveness of risk management options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analysis must privilege close contextual knowledge </a:t>
            </a:r>
          </a:p>
          <a:p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and must be theory-based.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4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A7FE9-0A46-4EE4-829C-109848303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02" y="211329"/>
            <a:ext cx="3974263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s east africa oil">
            <a:extLst>
              <a:ext uri="{FF2B5EF4-FFF2-40B4-BE49-F238E27FC236}">
                <a16:creationId xmlns:a16="http://schemas.microsoft.com/office/drawing/2014/main" id="{9112F8B1-E7B1-4F2B-AF8A-9CAE52FF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792644"/>
            <a:ext cx="6256554" cy="41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ps east africa oil">
            <a:extLst>
              <a:ext uri="{FF2B5EF4-FFF2-40B4-BE49-F238E27FC236}">
                <a16:creationId xmlns:a16="http://schemas.microsoft.com/office/drawing/2014/main" id="{F87BB62D-57C0-480F-A3F6-CDD3117A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45" y="3472154"/>
            <a:ext cx="4655107" cy="30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21B76F-9887-4D14-AB3A-8C67B158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31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Case Study: East African hydrocarbons </a:t>
            </a:r>
          </a:p>
        </p:txBody>
      </p:sp>
      <p:pic>
        <p:nvPicPr>
          <p:cNvPr id="1028" name="Picture 4" descr="Image result for maps kenya offshore oil fields">
            <a:extLst>
              <a:ext uri="{FF2B5EF4-FFF2-40B4-BE49-F238E27FC236}">
                <a16:creationId xmlns:a16="http://schemas.microsoft.com/office/drawing/2014/main" id="{027E0C21-5FB3-4FC0-B600-4E14EC68F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14" y="113134"/>
            <a:ext cx="2803044" cy="335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2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maps somalia  oil concessions">
            <a:extLst>
              <a:ext uri="{FF2B5EF4-FFF2-40B4-BE49-F238E27FC236}">
                <a16:creationId xmlns:a16="http://schemas.microsoft.com/office/drawing/2014/main" id="{F1DC3290-727B-4198-836A-DAD64433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55" y="3429000"/>
            <a:ext cx="4720582" cy="337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ps kenya  oil concessions">
            <a:extLst>
              <a:ext uri="{FF2B5EF4-FFF2-40B4-BE49-F238E27FC236}">
                <a16:creationId xmlns:a16="http://schemas.microsoft.com/office/drawing/2014/main" id="{36D5551C-DF0B-4D1A-8A8B-BDD6DC87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11" y="205457"/>
            <a:ext cx="3777280" cy="32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3D87B-B6B6-412D-8E72-960F1322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09865" cy="1325563"/>
          </a:xfrm>
        </p:spPr>
        <p:txBody>
          <a:bodyPr/>
          <a:lstStyle/>
          <a:p>
            <a:r>
              <a:rPr lang="en-US" dirty="0"/>
              <a:t>Concessions</a:t>
            </a:r>
          </a:p>
        </p:txBody>
      </p:sp>
      <p:pic>
        <p:nvPicPr>
          <p:cNvPr id="2056" name="Picture 8" descr="Image result for maps ethiopia oil concessions">
            <a:extLst>
              <a:ext uri="{FF2B5EF4-FFF2-40B4-BE49-F238E27FC236}">
                <a16:creationId xmlns:a16="http://schemas.microsoft.com/office/drawing/2014/main" id="{99E47CC4-4BE1-46FA-8A0E-8EDCCD2F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4" y="2173249"/>
            <a:ext cx="4555498" cy="36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4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8CD3E5-93A8-43FE-B3CF-C5E3579D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29E34-2655-4F17-8CDA-11E609DC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85095" cy="4351338"/>
          </a:xfrm>
        </p:spPr>
        <p:txBody>
          <a:bodyPr/>
          <a:lstStyle/>
          <a:p>
            <a:r>
              <a:rPr lang="en-US" dirty="0"/>
              <a:t>East Africa as “Last hydrocarbon frontier”</a:t>
            </a:r>
          </a:p>
          <a:p>
            <a:r>
              <a:rPr lang="en-US" dirty="0"/>
              <a:t>“Junior and heavyweight players” in the game – “wildcats”</a:t>
            </a:r>
          </a:p>
          <a:p>
            <a:r>
              <a:rPr lang="en-US" dirty="0"/>
              <a:t>Peripheries, oil fields, power shifts, and risk</a:t>
            </a:r>
          </a:p>
          <a:p>
            <a:endParaRPr lang="en-US" dirty="0"/>
          </a:p>
        </p:txBody>
      </p:sp>
      <p:pic>
        <p:nvPicPr>
          <p:cNvPr id="4098" name="Picture 2" descr="Image result for map East Africa">
            <a:extLst>
              <a:ext uri="{FF2B5EF4-FFF2-40B4-BE49-F238E27FC236}">
                <a16:creationId xmlns:a16="http://schemas.microsoft.com/office/drawing/2014/main" id="{CBD4388D-57AF-46F3-ABDA-EBE5E3B0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32" y="869435"/>
            <a:ext cx="4624429" cy="53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958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Reputational Risk Assessments </vt:lpstr>
      <vt:lpstr>Reputational Risk Assessments</vt:lpstr>
      <vt:lpstr>Does reputation matter? How to measure, place a value on it?</vt:lpstr>
      <vt:lpstr>Political Risk Analysis</vt:lpstr>
      <vt:lpstr>What is risk analysis?</vt:lpstr>
      <vt:lpstr>Main takeaways from readings? </vt:lpstr>
      <vt:lpstr>Case Study: East African hydrocarbons </vt:lpstr>
      <vt:lpstr>Concessions</vt:lpstr>
      <vt:lpstr>Background</vt:lpstr>
      <vt:lpstr>Control Risk conclusion?</vt:lpstr>
      <vt:lpstr>Assessment of the Control Risks risk analysis</vt:lpstr>
      <vt:lpstr>Risks for host country</vt:lpstr>
      <vt:lpstr>Risks to companies</vt:lpstr>
      <vt:lpstr>Risks to local communities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Known East African hydrocarbon fields</dc:title>
  <dc:creator>Menkhaus, Ken</dc:creator>
  <cp:lastModifiedBy>Menkhaus, Ken</cp:lastModifiedBy>
  <cp:revision>23</cp:revision>
  <dcterms:created xsi:type="dcterms:W3CDTF">2019-11-08T15:01:26Z</dcterms:created>
  <dcterms:modified xsi:type="dcterms:W3CDTF">2021-10-27T02:04:24Z</dcterms:modified>
</cp:coreProperties>
</file>