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D3B8-086D-4BCB-B54B-EDF280F7F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2F69CD-7C98-4B31-852F-5BDCB3C0E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75AF6-93F5-46B2-B77A-CB1FD7105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47583-CCAE-4340-896A-70AA53BD4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E1AE7-374B-4691-968A-28ADEEA75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6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FDBA4-5D9B-4421-BFB8-AAA84D955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16A829-8AEA-415D-BF51-A2368BFF2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F88D4-B2E1-4B36-98A0-0756B8C9A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14624-EE07-4B83-BCF3-AD371E6BC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E1726-C254-4EFD-9DBC-7D81781E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9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F5EF12-BFE9-4D82-A531-008BA9146C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0901A0-4139-4CB4-84EB-E8C29613A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FFD9E-B3F4-48CD-9426-DA1692CB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DD1BB-C786-4855-8A5B-DCC01672C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0B3D5-E4C5-4A42-861F-027D9EE44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2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4609A-8C73-41AE-9C66-A2BFEA3F1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E0AFB-41AE-4EA5-917B-C577C5DCE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EA8B6-AE89-416F-80AC-D276D30AE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5905D-9419-4D65-8048-797BBFB90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3CC83-B180-4D5D-A081-E6645CB0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5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3395A-4F7C-42B1-80F0-A247D6E15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8DD72-280A-4F38-87B1-265646570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0E037-F36A-4894-99FE-7CD1FE1D2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9266E-A9EA-4AAC-9590-27D2BA67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1F01A-58BF-434D-9016-B7905F507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88DB-1349-4EB7-A1C5-EB50AB196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06B00-A427-411E-B83A-057A1E3D3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3431A-297E-4F7D-B826-D9ECEA1F9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574C1-8236-483F-B4A1-BE1D8B8AF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14E6FD-BF84-4D2A-B0FA-FA3CC1A58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AE6A44-0093-4F15-AF22-E4671D49C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2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F1832-405A-412B-9EF7-82E7642D8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00996-0F60-4A9C-B2B6-4DA83F47E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25855D-B350-4A21-BF85-BD8EDA501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AA0CC6-6839-4D60-9E57-812DE42B69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0A2DD-0A98-4BC2-AE35-BC280BA1D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D7D3F8-D3EB-4C94-B6FD-BD792F1C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C9F076-7899-49B7-919A-F41525996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9FDD38-5987-48C8-A6D9-E25812BB2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2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3EE50-DBE8-4BE2-A2C9-BF0B52886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34918-A830-4B9A-83A4-5DAF8B28F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134C3A-4A9D-4C1E-B70C-FE4F1D7E7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3FE9F2-AF5C-4743-9CDE-676D51A23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77302-4A34-4DF2-B6E8-974588739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E81092-A23A-459F-A78A-467DE6F6A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F43354-785B-40B4-87C6-2F4D20471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16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250B8-8D69-4BC1-B86B-7D71F7D1F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723F4-81C5-4E3F-B4DC-F43A0608C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457130-4C2C-454D-8B3B-718B96B50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044E4-050A-4847-BE44-0198C64DD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E1EA9-5A7A-45AC-8952-B41143FFE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283249-767D-490F-A315-1B831484E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4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E4987-103E-4F39-B4B1-7B40F5C73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2E3836-D036-41F1-A5C7-2B95F02768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74E93B-8957-43B6-BB13-AB0179920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C7C27-85D1-49AD-BF07-6BDE5A57E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AD0D1-1A1E-4403-9E71-386894F74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A244E3-A130-42AC-94FF-816960B54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36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7C8973-30DB-4F94-BEB3-D54BFC908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8D442-FE02-488D-91CF-EB5E65004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4B45A-E742-42BB-A139-F6B8D93234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7B24A-0BBC-49D3-84EC-6BF51B68AF77}" type="datetimeFigureOut">
              <a:rPr lang="en-US" smtClean="0"/>
              <a:t>11/05/2021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660AA-55B6-49BB-A02F-385BEE8AC2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908F8-6206-413A-8DB8-10CE0665B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EAB1A-2320-410C-8771-8AFEE160E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1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452FD-4AB9-4C36-827C-956676596C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Policy advocacy briefs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ED2B99-19C3-4C4B-9944-300A3457B9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POL 180</a:t>
            </a:r>
          </a:p>
          <a:p>
            <a:r>
              <a:rPr lang="en-US" dirty="0"/>
              <a:t>Fall 2021</a:t>
            </a:r>
          </a:p>
        </p:txBody>
      </p:sp>
    </p:spTree>
    <p:extLst>
      <p:ext uri="{BB962C8B-B14F-4D97-AF65-F5344CB8AC3E}">
        <p14:creationId xmlns:p14="http://schemas.microsoft.com/office/powerpoint/2010/main" val="645584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4527C-859A-4EB7-A242-A3E01EB13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policy advocacy?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33CE4-8EA1-4A68-AF9C-E15F2D4E5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7464"/>
            <a:ext cx="6101443" cy="4987940"/>
          </a:xfrm>
        </p:spPr>
        <p:txBody>
          <a:bodyPr>
            <a:normAutofit fontScale="92500" lnSpcReduction="20000"/>
          </a:bodyPr>
          <a:lstStyle/>
          <a:p>
            <a:r>
              <a:rPr lang="en-US" b="0" i="0" dirty="0">
                <a:solidFill>
                  <a:srgbClr val="555454"/>
                </a:solidFill>
                <a:effectLst/>
                <a:latin typeface="Lucida Grande"/>
              </a:rPr>
              <a:t>…the deliberate process of informing and influencing decision-makers in support of evidence-based policy change and policy implementation, including resource mobilization.</a:t>
            </a:r>
          </a:p>
          <a:p>
            <a:r>
              <a:rPr lang="en-US" b="0" i="0" dirty="0">
                <a:solidFill>
                  <a:srgbClr val="555454"/>
                </a:solidFill>
                <a:effectLst/>
                <a:latin typeface="Lucida Grande"/>
              </a:rPr>
              <a:t>requires planning and strategy. It is not effective if done haphazardly.</a:t>
            </a:r>
          </a:p>
          <a:p>
            <a:r>
              <a:rPr lang="en-US" b="0" i="0" dirty="0">
                <a:solidFill>
                  <a:srgbClr val="555454"/>
                </a:solidFill>
                <a:effectLst/>
                <a:latin typeface="Lucida Grande"/>
              </a:rPr>
              <a:t>…aims to inform and influence those who have the formal power to make a change.. The ultimate goal of policy advocacy is to achieve a desired policy change or ensure that an existing policy is implemented. </a:t>
            </a:r>
          </a:p>
          <a:p>
            <a:r>
              <a:rPr lang="en-US" dirty="0">
                <a:solidFill>
                  <a:srgbClr val="555454"/>
                </a:solidFill>
                <a:latin typeface="Lucida Grande"/>
              </a:rPr>
              <a:t>Can involve mobilization of stakeholders, media; networking and coalition-building.</a:t>
            </a:r>
            <a:endParaRPr lang="en-US" b="0" i="0" dirty="0">
              <a:solidFill>
                <a:srgbClr val="555454"/>
              </a:solidFill>
              <a:effectLst/>
              <a:latin typeface="Lucida Grande"/>
            </a:endParaRPr>
          </a:p>
        </p:txBody>
      </p:sp>
      <p:pic>
        <p:nvPicPr>
          <p:cNvPr id="2050" name="Picture 2" descr="Public Policy Advocacy For Social Change[1]">
            <a:extLst>
              <a:ext uri="{FF2B5EF4-FFF2-40B4-BE49-F238E27FC236}">
                <a16:creationId xmlns:a16="http://schemas.microsoft.com/office/drawing/2014/main" id="{7E08F2EE-FCF0-43FB-9BF2-D4BCFDBBC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643" y="1278293"/>
            <a:ext cx="5252357" cy="393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097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CAE71-D500-4F8B-BBAF-C62B799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policy advocacy briefs fit into policy advocacy?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5D1EF-0D68-4E77-BA93-797D1E27D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63268" cy="4351338"/>
          </a:xfrm>
        </p:spPr>
        <p:txBody>
          <a:bodyPr>
            <a:normAutofit/>
          </a:bodyPr>
          <a:lstStyle/>
          <a:p>
            <a:r>
              <a:rPr lang="en-US" dirty="0"/>
              <a:t>As a tool -- of education, persuasion, framing, and mobilization: Provides succinct, persuasive problem statements and recommended policy change</a:t>
            </a:r>
          </a:p>
          <a:p>
            <a:r>
              <a:rPr lang="en-US" dirty="0"/>
              <a:t>Targets stakeholders, media, decision-makers</a:t>
            </a:r>
          </a:p>
          <a:p>
            <a:endParaRPr lang="en-US" dirty="0"/>
          </a:p>
        </p:txBody>
      </p:sp>
      <p:pic>
        <p:nvPicPr>
          <p:cNvPr id="1026" name="Picture 2" descr="Policy Advocacy Concepts, Strategies &amp;amp; Effective Communications - ppt video  online download">
            <a:extLst>
              <a:ext uri="{FF2B5EF4-FFF2-40B4-BE49-F238E27FC236}">
                <a16:creationId xmlns:a16="http://schemas.microsoft.com/office/drawing/2014/main" id="{B4CBE17B-0E08-49CC-B1A6-BE547D79B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425" y="1436913"/>
            <a:ext cx="4814596" cy="3610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0638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4DA59-0392-4BD2-90FC-E553467CD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advocacy briefs and policy analyses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FE6C1-86E9-46C8-95C6-91BCA4799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95865" cy="4351338"/>
          </a:xfrm>
        </p:spPr>
        <p:txBody>
          <a:bodyPr/>
          <a:lstStyle/>
          <a:p>
            <a:r>
              <a:rPr lang="en-US" dirty="0"/>
              <a:t>Can be separate endeavors, or sequential</a:t>
            </a:r>
          </a:p>
          <a:p>
            <a:r>
              <a:rPr lang="en-US" dirty="0"/>
              <a:t>Analyses focus more on assessment and options; advocacy mostly on urgency of problem and recommended course of action</a:t>
            </a:r>
          </a:p>
          <a:p>
            <a:r>
              <a:rPr lang="en-US" dirty="0"/>
              <a:t>Analysis is dispassionate; advocacy is passionate</a:t>
            </a:r>
          </a:p>
          <a:p>
            <a:r>
              <a:rPr lang="en-US" dirty="0"/>
              <a:t>Analysis weighs evidence; advocacy harnesses evidence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2" descr="Policy Advocacy Concepts, Strategies &amp;amp; Effective Communications - ppt video  online download">
            <a:extLst>
              <a:ext uri="{FF2B5EF4-FFF2-40B4-BE49-F238E27FC236}">
                <a16:creationId xmlns:a16="http://schemas.microsoft.com/office/drawing/2014/main" id="{97631876-AA38-4B73-8E47-EC0CCA065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6384" y="1690688"/>
            <a:ext cx="4814596" cy="3610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1661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EF340-EE66-40DB-8ED5-59EC058D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for a good policy advocacy brief?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0484E-7F5C-4EDA-A6E4-55E74D661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be simple, eye catching, readable, quotable, and have emotional appeal as well as evidence.  Why the mix? Need evidence for credibility; but need emotion for action</a:t>
            </a:r>
          </a:p>
          <a:p>
            <a:r>
              <a:rPr lang="en-US" dirty="0"/>
              <a:t>For public debates, “if you’re explaining, you’re losing”</a:t>
            </a:r>
          </a:p>
          <a:p>
            <a:r>
              <a:rPr lang="en-US" dirty="0"/>
              <a:t>Framing is key</a:t>
            </a:r>
          </a:p>
          <a:p>
            <a:r>
              <a:rPr lang="en-US" dirty="0"/>
              <a:t>Knowing your audience is key; public mobilization very different from advocacy on an issue handled by experts away from public awareness</a:t>
            </a:r>
          </a:p>
          <a:p>
            <a:r>
              <a:rPr lang="en-US" i="1" dirty="0"/>
              <a:t>Impact</a:t>
            </a:r>
            <a:r>
              <a:rPr lang="en-US" dirty="0"/>
              <a:t> – the brief delivers outcomes, not just outputs.</a:t>
            </a:r>
          </a:p>
          <a:p>
            <a:r>
              <a:rPr lang="en-US" dirty="0"/>
              <a:t>Takeaways from “34 steps” reading?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374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49519-FFEE-4DD0-862B-6F7EE054A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advocacy brief, Coalition for the Homeless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13DB3-439C-4040-A2F3-33D8A99E5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19319" cy="4351338"/>
          </a:xfrm>
        </p:spPr>
        <p:txBody>
          <a:bodyPr/>
          <a:lstStyle/>
          <a:p>
            <a:r>
              <a:rPr lang="en-US" dirty="0"/>
              <a:t>Assess effectiveness of first page – eye catching? Emotional appeal? Framing?</a:t>
            </a:r>
          </a:p>
          <a:p>
            <a:r>
              <a:rPr lang="en-US" dirty="0"/>
              <a:t>Who is the intended audience?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71325E-66FC-415D-AB8F-FBE8E40BD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2069" y="1138334"/>
            <a:ext cx="5236351" cy="542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436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42B3A-880B-4D7C-B57C-1DB4489F5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A7580-F760-4AE6-BE1B-5C358113D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74035" cy="4351338"/>
          </a:xfrm>
        </p:spPr>
        <p:txBody>
          <a:bodyPr/>
          <a:lstStyle/>
          <a:p>
            <a:r>
              <a:rPr lang="en-US" dirty="0"/>
              <a:t>Persuasive? Clear? Substantial? </a:t>
            </a:r>
          </a:p>
          <a:p>
            <a:r>
              <a:rPr lang="en-US" dirty="0"/>
              <a:t>Feasible? Effective? Cost effective? Fair?</a:t>
            </a:r>
          </a:p>
          <a:p>
            <a:r>
              <a:rPr lang="en-US" dirty="0"/>
              <a:t>Linked to problem statement?</a:t>
            </a:r>
          </a:p>
          <a:p>
            <a:r>
              <a:rPr lang="en-US" dirty="0"/>
              <a:t>Assumptions?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133158-7D7C-4E02-9A5C-C48F53966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1254" y="1380361"/>
            <a:ext cx="5792008" cy="547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35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0D5CB-7A14-412E-B250-551EE417C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 the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3D771-5A21-4BD1-B306-36037A9C0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19987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Consistent problem statement?</a:t>
            </a:r>
          </a:p>
          <a:p>
            <a:r>
              <a:rPr lang="en-US" dirty="0"/>
              <a:t>Does it anticipate and address potential objections to its proposal (expanding permanent rent supplements)?</a:t>
            </a:r>
          </a:p>
          <a:p>
            <a:r>
              <a:rPr lang="en-US" dirty="0"/>
              <a:t>Does it address problems of means-testing?</a:t>
            </a:r>
          </a:p>
          <a:p>
            <a:r>
              <a:rPr lang="en-US" dirty="0"/>
              <a:t>Were graphics compelling?</a:t>
            </a:r>
          </a:p>
          <a:p>
            <a:r>
              <a:rPr lang="en-US" dirty="0"/>
              <a:t>Did it address costs? Effectiveness? Cost effectiveness? Fairness? Other causes of homelessness?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89B9CD-4DE5-4699-8763-13D4DBFD9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1121" y="194633"/>
            <a:ext cx="3837704" cy="29921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92A99F1-9E13-4055-8FA3-300D0110B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5407" y="3257047"/>
            <a:ext cx="5334744" cy="360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385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390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Lucida Grande</vt:lpstr>
      <vt:lpstr>Office Theme</vt:lpstr>
      <vt:lpstr>Policy advocacy briefs</vt:lpstr>
      <vt:lpstr>What is policy advocacy?</vt:lpstr>
      <vt:lpstr>Where do policy advocacy briefs fit into policy advocacy?</vt:lpstr>
      <vt:lpstr>policy advocacy briefs and policy analyses</vt:lpstr>
      <vt:lpstr>What makes for a good policy advocacy brief?</vt:lpstr>
      <vt:lpstr>Case study: advocacy brief, Coalition for the Homeless</vt:lpstr>
      <vt:lpstr>Assess recommendations</vt:lpstr>
      <vt:lpstr>Assess the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advocacy</dc:title>
  <dc:creator>Menkhaus, Ken</dc:creator>
  <cp:lastModifiedBy>Menkhaus, Ken</cp:lastModifiedBy>
  <cp:revision>9</cp:revision>
  <dcterms:created xsi:type="dcterms:W3CDTF">2021-11-05T01:06:16Z</dcterms:created>
  <dcterms:modified xsi:type="dcterms:W3CDTF">2021-11-05T13:10:51Z</dcterms:modified>
</cp:coreProperties>
</file>