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76" r:id="rId3"/>
    <p:sldId id="277" r:id="rId4"/>
    <p:sldId id="278" r:id="rId5"/>
    <p:sldId id="279" r:id="rId6"/>
    <p:sldId id="282" r:id="rId7"/>
    <p:sldId id="283" r:id="rId8"/>
    <p:sldId id="284" r:id="rId9"/>
    <p:sldId id="28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4A76C25-5BCD-41F3-B64B-F3AEDDDB0768}">
          <p14:sldIdLst>
            <p14:sldId id="275"/>
            <p14:sldId id="276"/>
            <p14:sldId id="277"/>
            <p14:sldId id="278"/>
            <p14:sldId id="279"/>
            <p14:sldId id="282"/>
            <p14:sldId id="283"/>
            <p14:sldId id="284"/>
            <p14:sldId id="285"/>
          </p14:sldIdLst>
        </p14:section>
        <p14:section name="Untitled Section" id="{CADC2F8A-953E-42F5-B535-2CC4A74A2D3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DF474-7CF0-481E-89D4-B162FDB07775}" type="datetimeFigureOut">
              <a:rPr lang="en-US" smtClean="0"/>
              <a:t>11/07/2021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19044-AEA0-41EE-9399-A31F0C5DF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0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783-63A9-4EA3-86B5-86EA81A85FB5}" type="datetimeFigureOut">
              <a:rPr lang="en-US" smtClean="0"/>
              <a:t>11/07/2021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9068-1239-496C-8801-719AF4C06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1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783-63A9-4EA3-86B5-86EA81A85FB5}" type="datetimeFigureOut">
              <a:rPr lang="en-US" smtClean="0"/>
              <a:t>11/07/2021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9068-1239-496C-8801-719AF4C06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0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783-63A9-4EA3-86B5-86EA81A85FB5}" type="datetimeFigureOut">
              <a:rPr lang="en-US" smtClean="0"/>
              <a:t>11/07/2021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9068-1239-496C-8801-719AF4C06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3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783-63A9-4EA3-86B5-86EA81A85FB5}" type="datetimeFigureOut">
              <a:rPr lang="en-US" smtClean="0"/>
              <a:t>11/07/2021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9068-1239-496C-8801-719AF4C06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7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783-63A9-4EA3-86B5-86EA81A85FB5}" type="datetimeFigureOut">
              <a:rPr lang="en-US" smtClean="0"/>
              <a:t>11/07/2021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9068-1239-496C-8801-719AF4C06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8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783-63A9-4EA3-86B5-86EA81A85FB5}" type="datetimeFigureOut">
              <a:rPr lang="en-US" smtClean="0"/>
              <a:t>11/07/2021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9068-1239-496C-8801-719AF4C06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2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783-63A9-4EA3-86B5-86EA81A85FB5}" type="datetimeFigureOut">
              <a:rPr lang="en-US" smtClean="0"/>
              <a:t>11/07/2021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9068-1239-496C-8801-719AF4C06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48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783-63A9-4EA3-86B5-86EA81A85FB5}" type="datetimeFigureOut">
              <a:rPr lang="en-US" smtClean="0"/>
              <a:t>11/07/2021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9068-1239-496C-8801-719AF4C06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5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783-63A9-4EA3-86B5-86EA81A85FB5}" type="datetimeFigureOut">
              <a:rPr lang="en-US" smtClean="0"/>
              <a:t>11/07/2021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9068-1239-496C-8801-719AF4C06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783-63A9-4EA3-86B5-86EA81A85FB5}" type="datetimeFigureOut">
              <a:rPr lang="en-US" smtClean="0"/>
              <a:t>11/07/2021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9068-1239-496C-8801-719AF4C06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4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D783-63A9-4EA3-86B5-86EA81A85FB5}" type="datetimeFigureOut">
              <a:rPr lang="en-US" smtClean="0"/>
              <a:t>11/07/2021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9068-1239-496C-8801-719AF4C06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5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FD783-63A9-4EA3-86B5-86EA81A85FB5}" type="datetimeFigureOut">
              <a:rPr lang="en-US" smtClean="0"/>
              <a:t>11/07/2021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9068-1239-496C-8801-719AF4C06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7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9143998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559294"/>
            <a:ext cx="9143998" cy="6298279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428"/>
            <a:ext cx="4572000" cy="6858000"/>
          </a:xfrm>
          <a:prstGeom prst="rect">
            <a:avLst/>
          </a:prstGeom>
          <a:gradFill>
            <a:gsLst>
              <a:gs pos="13000">
                <a:srgbClr val="000000">
                  <a:alpha val="72000"/>
                </a:srgbClr>
              </a:gs>
              <a:gs pos="99000">
                <a:schemeClr val="accent1">
                  <a:lumMod val="50000"/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852" y="1028700"/>
            <a:ext cx="7460478" cy="10906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FFFFFF"/>
                </a:solidFill>
              </a:rPr>
              <a:t>Hot policy case 2021: The withdrawal from Afghanistan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14188"/>
            <a:ext cx="6858000" cy="681412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POL 180</a:t>
            </a:r>
          </a:p>
          <a:p>
            <a:r>
              <a:rPr lang="en-US" sz="1700" dirty="0">
                <a:solidFill>
                  <a:srgbClr val="FFFFFF"/>
                </a:solidFill>
              </a:rPr>
              <a:t>Into to Policy Analysis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39257" y="1506860"/>
            <a:ext cx="4065484" cy="6636797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"/>
                </a:schemeClr>
              </a:gs>
              <a:gs pos="68000">
                <a:schemeClr val="accent1">
                  <a:alpha val="15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he defining image of Biden's Afghanistan exit - Axios">
            <a:extLst>
              <a:ext uri="{FF2B5EF4-FFF2-40B4-BE49-F238E27FC236}">
                <a16:creationId xmlns:a16="http://schemas.microsoft.com/office/drawing/2014/main" id="{AE3BABEB-8AC2-4B87-8197-1A2E4B0D7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8" b="2"/>
          <a:stretch/>
        </p:blipFill>
        <p:spPr bwMode="auto">
          <a:xfrm>
            <a:off x="1757476" y="3351745"/>
            <a:ext cx="5639669" cy="3506255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26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80319"/>
            <a:ext cx="4267200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America’s longest war, 2001-21 – cost: $2.3 trillion</a:t>
            </a:r>
          </a:p>
          <a:p>
            <a:r>
              <a:rPr lang="en-US" dirty="0"/>
              <a:t>Terrain</a:t>
            </a:r>
          </a:p>
          <a:p>
            <a:r>
              <a:rPr lang="en-US" dirty="0"/>
              <a:t>People, religion, culture</a:t>
            </a:r>
          </a:p>
          <a:p>
            <a:r>
              <a:rPr lang="en-US" dirty="0"/>
              <a:t>Geopolitics</a:t>
            </a:r>
          </a:p>
          <a:p>
            <a:r>
              <a:rPr lang="en-US" dirty="0"/>
              <a:t>Reputation: Graveyard of empires? </a:t>
            </a:r>
          </a:p>
          <a:p>
            <a:r>
              <a:rPr lang="en-US" dirty="0"/>
              <a:t>Soviet invasion of Afghanistan 1980s, </a:t>
            </a:r>
            <a:r>
              <a:rPr lang="en-US" i="1" dirty="0"/>
              <a:t>mujahideen</a:t>
            </a:r>
          </a:p>
          <a:p>
            <a:r>
              <a:rPr lang="en-US" dirty="0"/>
              <a:t>US policy, 1980-92, and blowback</a:t>
            </a:r>
          </a:p>
          <a:p>
            <a:r>
              <a:rPr lang="en-US" dirty="0"/>
              <a:t>State collapse and civil war, 1992</a:t>
            </a:r>
          </a:p>
          <a:p>
            <a:r>
              <a:rPr lang="en-US" dirty="0"/>
              <a:t>Taliban rule, 1996-2001 and degree of popular support</a:t>
            </a:r>
          </a:p>
          <a:p>
            <a:r>
              <a:rPr lang="en-US" dirty="0"/>
              <a:t>Al Qaeda in Afghanistan and the 9/11 attack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87" y="3794919"/>
            <a:ext cx="4173225" cy="28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0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 9/11 US Policy toward Afghanistan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Demanded Taliban turn over bin Laden; it refuses</a:t>
            </a:r>
          </a:p>
          <a:p>
            <a:r>
              <a:rPr lang="en-US" sz="2400" dirty="0"/>
              <a:t>October air campaign, Operation Enduring Freedom</a:t>
            </a:r>
          </a:p>
          <a:p>
            <a:r>
              <a:rPr lang="en-US" sz="2400" dirty="0"/>
              <a:t>Ground campaign, Northern Alliance, CIA</a:t>
            </a:r>
          </a:p>
          <a:p>
            <a:r>
              <a:rPr lang="en-US" sz="2400" dirty="0"/>
              <a:t>Rapid Taliban retreat , collapse December 2001</a:t>
            </a:r>
          </a:p>
          <a:p>
            <a:r>
              <a:rPr lang="en-US" sz="2400" dirty="0"/>
              <a:t>Al Qaeda and Taliban flee to mountains; bin Laden escapes</a:t>
            </a:r>
          </a:p>
          <a:p>
            <a:r>
              <a:rPr lang="en-US" sz="2400" dirty="0"/>
              <a:t>US wins the war; can it win the peace?</a:t>
            </a:r>
          </a:p>
        </p:txBody>
      </p:sp>
      <p:pic>
        <p:nvPicPr>
          <p:cNvPr id="1026" name="Picture 2" descr="Image result for images taliban US special  for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72491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cnn.net/cnn/SPECIALS/2001/trade.center/afghan.2.map/civilw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4221162"/>
            <a:ext cx="3946525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he South Tower of the World Trade Center. AP/Robert Spen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69720"/>
            <a:ext cx="1828800" cy="25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3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winning the peace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5720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Int’l peacekeepers, NATO</a:t>
            </a:r>
          </a:p>
          <a:p>
            <a:r>
              <a:rPr lang="en-US" sz="2800" dirty="0"/>
              <a:t>transitional govt challenges; corruption, tribalism, </a:t>
            </a:r>
            <a:r>
              <a:rPr lang="en-US" sz="2800" dirty="0" err="1"/>
              <a:t>warlordism</a:t>
            </a:r>
            <a:endParaRPr lang="en-US" sz="2800" dirty="0"/>
          </a:p>
          <a:p>
            <a:r>
              <a:rPr lang="en-US" sz="2800" dirty="0"/>
              <a:t>COIN partnerships and dilemmas</a:t>
            </a:r>
          </a:p>
          <a:p>
            <a:r>
              <a:rPr lang="en-US" sz="2800" dirty="0"/>
              <a:t>Debates over effectiveness of US aid – billions wasted</a:t>
            </a:r>
          </a:p>
          <a:p>
            <a:r>
              <a:rPr lang="en-US" sz="2800" dirty="0"/>
              <a:t>2003 US shift to Iraq</a:t>
            </a:r>
          </a:p>
          <a:p>
            <a:r>
              <a:rPr lang="en-US" sz="2800" dirty="0"/>
              <a:t>Taliban advances, US reengages</a:t>
            </a:r>
          </a:p>
          <a:p>
            <a:r>
              <a:rPr lang="en-US" sz="2800" dirty="0"/>
              <a:t>Critique: Did we take our eye off the ball?</a:t>
            </a:r>
          </a:p>
          <a:p>
            <a:r>
              <a:rPr lang="en-US" sz="2800" i="1" dirty="0"/>
              <a:t>By 2006, most conclude war cannot be won</a:t>
            </a:r>
            <a:endParaRPr lang="en-US" sz="2800" dirty="0"/>
          </a:p>
          <a:p>
            <a:r>
              <a:rPr lang="en-US" sz="2800" dirty="0"/>
              <a:t>Path dependency</a:t>
            </a:r>
          </a:p>
          <a:p>
            <a:r>
              <a:rPr lang="en-US" sz="2800" dirty="0"/>
              <a:t>Political will</a:t>
            </a:r>
          </a:p>
          <a:p>
            <a:r>
              <a:rPr lang="en-US" sz="2800" dirty="0"/>
              <a:t>Uncertainty --CIA vs DOD assessments – </a:t>
            </a:r>
            <a:r>
              <a:rPr lang="en-US" sz="2800" i="1" dirty="0"/>
              <a:t>the costs of politicizing analyses </a:t>
            </a:r>
          </a:p>
          <a:p>
            <a:r>
              <a:rPr lang="en-US" sz="2800" dirty="0"/>
              <a:t>Obama policy shift on Afghanistan – rhetoric and reality; DOD resistance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2050" name="Picture 2" descr="Image result for images karz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28" y="1143000"/>
            <a:ext cx="2575560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elegates from Kandahar at the loya jirga in Kabul, Afghanistan.  AP/Natalie Behring-Chisholm, P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58055"/>
            <a:ext cx="3578352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72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69"/>
          </a:xfrm>
        </p:spPr>
        <p:txBody>
          <a:bodyPr>
            <a:normAutofit fontScale="90000"/>
          </a:bodyPr>
          <a:lstStyle/>
          <a:p>
            <a:r>
              <a:rPr lang="en-US" dirty="0"/>
              <a:t>Afghanistan in 2018-2020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657600" cy="47775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Conditions:</a:t>
            </a:r>
          </a:p>
          <a:p>
            <a:r>
              <a:rPr lang="en-US" sz="2400" dirty="0"/>
              <a:t>45-70% of country under Taliban control or contested</a:t>
            </a:r>
          </a:p>
          <a:p>
            <a:r>
              <a:rPr lang="en-US" sz="2400" dirty="0"/>
              <a:t>Spike in Taliban violence</a:t>
            </a:r>
          </a:p>
          <a:p>
            <a:r>
              <a:rPr lang="en-US" sz="2400" dirty="0"/>
              <a:t>Internal political crises; </a:t>
            </a:r>
            <a:r>
              <a:rPr lang="en-US" sz="2400" dirty="0" err="1"/>
              <a:t>Kleptocracy</a:t>
            </a:r>
            <a:endParaRPr lang="en-US" sz="2400" dirty="0"/>
          </a:p>
          <a:p>
            <a:r>
              <a:rPr lang="en-US" sz="2400" dirty="0"/>
              <a:t>donor fatigue</a:t>
            </a:r>
          </a:p>
          <a:p>
            <a:r>
              <a:rPr lang="en-US" sz="2400" dirty="0"/>
              <a:t>Public opinion – wants out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Trump policy shift – negotiates deal with Taliban for US withdrawal by April 2021; inherited by Biden. Biden agrees, wants out too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g-ai0-0" descr="https://static01.nyt.com/newsgraphics/2017/08/22/afghanistan-control/dff64ce52469ab6db58a1eaf693c1d873b4ea847/aug2017-control-Artboard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60" y="880873"/>
            <a:ext cx="4183380" cy="292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p showing Taliban presence in Afghanista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4213860" cy="3038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52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B4098-E3F8-40E3-8AAF-F7857F30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policy problem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9C742-23A4-4EEE-9AC6-2C0B1A114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Trap -- war appears to be unwinnable, but leaving risks creating bigger problems than staying (security problems, political problems)</a:t>
            </a:r>
          </a:p>
          <a:p>
            <a:r>
              <a:rPr lang="en-US" dirty="0"/>
              <a:t>Public wants out; three presidents wanted out; foreign policy establishment split (what’s new)</a:t>
            </a:r>
          </a:p>
          <a:p>
            <a:r>
              <a:rPr lang="en-US" dirty="0"/>
              <a:t>Intelligence warned of Taliban takeover</a:t>
            </a:r>
          </a:p>
          <a:p>
            <a:r>
              <a:rPr lang="en-US" dirty="0"/>
              <a:t>Political problem – how to exit without taking blame if Taliban take over?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71138-C596-4978-A2FF-82B2782A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Biden’s options?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B7CA9-73C3-4B6C-AEBC-C522D30374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Keep medium size (5,000) force in key installations </a:t>
            </a:r>
          </a:p>
          <a:p>
            <a:pPr marL="0" indent="0">
              <a:buNone/>
            </a:pPr>
            <a:r>
              <a:rPr lang="en-US" dirty="0"/>
              <a:t>2. Keep small force (2,500) in key installations</a:t>
            </a:r>
          </a:p>
          <a:p>
            <a:pPr marL="0" indent="0">
              <a:buNone/>
            </a:pPr>
            <a:r>
              <a:rPr lang="en-US" dirty="0"/>
              <a:t>3. Maintain forces in Kabul only</a:t>
            </a:r>
          </a:p>
          <a:p>
            <a:pPr marL="0" indent="0">
              <a:buNone/>
            </a:pPr>
            <a:r>
              <a:rPr lang="en-US" dirty="0"/>
              <a:t>4. Orderly withdrawal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C41E2-C20B-4438-8F82-40591C31E2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Assumptions behind withdrawal:</a:t>
            </a:r>
          </a:p>
          <a:p>
            <a:r>
              <a:rPr lang="en-US" dirty="0"/>
              <a:t>Taliban would retake territory gradually, 18 months to Kabul</a:t>
            </a:r>
          </a:p>
          <a:p>
            <a:r>
              <a:rPr lang="en-US" dirty="0"/>
              <a:t>Afghan govt and security forces would remain intact</a:t>
            </a:r>
          </a:p>
          <a:p>
            <a:r>
              <a:rPr lang="en-US" dirty="0"/>
              <a:t>Route to airport would stay open </a:t>
            </a:r>
          </a:p>
        </p:txBody>
      </p:sp>
    </p:spTree>
    <p:extLst>
      <p:ext uri="{BB962C8B-B14F-4D97-AF65-F5344CB8AC3E}">
        <p14:creationId xmlns:p14="http://schemas.microsoft.com/office/powerpoint/2010/main" val="52023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2118A-99CD-4442-B1A6-EC104C6F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wrong and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3335B-88CE-40B3-9D82-7FCA167C7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Rapid and complete collapse of Afghan govt</a:t>
            </a:r>
          </a:p>
          <a:p>
            <a:r>
              <a:rPr lang="en-US" dirty="0"/>
              <a:t>Taliban sweep into Kabul</a:t>
            </a:r>
          </a:p>
          <a:p>
            <a:r>
              <a:rPr lang="en-US" dirty="0"/>
              <a:t>Tribal leaders, militia leaders, govt officials all make deals with Taliban</a:t>
            </a:r>
          </a:p>
          <a:p>
            <a:r>
              <a:rPr lang="en-US" dirty="0"/>
              <a:t>Massive exodus, fear of reprisals</a:t>
            </a:r>
          </a:p>
          <a:p>
            <a:r>
              <a:rPr lang="en-US" dirty="0"/>
              <a:t>ISIS exploits, not part of deal, looking to attack US and embarrass Taliban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84F8B-770B-4879-9CEA-66DB2A6F5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676400"/>
            <a:ext cx="300340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6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73CDE-5953-4E8C-BABB-1EBC606AB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 two criticisms, using our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9F16F-899C-4036-80BF-49992FE744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“…should not have withdrawn”</a:t>
            </a:r>
          </a:p>
          <a:p>
            <a:r>
              <a:rPr lang="en-US" dirty="0"/>
              <a:t>Sunk costs, commitment bias, reputational; political risk; cost-benefit analysis; forecasting; framing; politization of analysis; political calculations; groupthink; organizational politics (infighting);  human rights; “sacrifices made in vain.”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15A4D-088D-48AB-894A-D089676CD7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2. “botched the withdrawal”</a:t>
            </a:r>
          </a:p>
          <a:p>
            <a:r>
              <a:rPr lang="en-US" dirty="0"/>
              <a:t>Intel failure? scenario building; wishful thinking; chaos theory; framing; reputational risk; </a:t>
            </a:r>
            <a:r>
              <a:rPr lang="en-US"/>
              <a:t>political calculations.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95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541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Hot policy case 2021: The withdrawal from Afghanistan</vt:lpstr>
      <vt:lpstr>Background</vt:lpstr>
      <vt:lpstr>Post 9/11 US Policy toward Afghanistan</vt:lpstr>
      <vt:lpstr>Challenges of winning the peace</vt:lpstr>
      <vt:lpstr>Afghanistan in 2018-2020 </vt:lpstr>
      <vt:lpstr>The policy problem </vt:lpstr>
      <vt:lpstr>Biden’s options?</vt:lpstr>
      <vt:lpstr>What goes wrong and why?</vt:lpstr>
      <vt:lpstr>Assess two criticisms, using our tools</vt:lpstr>
    </vt:vector>
  </TitlesOfParts>
  <Company>Davidson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Concepts  in Political Science Research</dc:title>
  <dc:creator>Menkhaus, Ken</dc:creator>
  <cp:lastModifiedBy>Menkhaus, Ken</cp:lastModifiedBy>
  <cp:revision>100</cp:revision>
  <dcterms:created xsi:type="dcterms:W3CDTF">2016-01-20T00:46:58Z</dcterms:created>
  <dcterms:modified xsi:type="dcterms:W3CDTF">2021-11-08T02:01:09Z</dcterms:modified>
</cp:coreProperties>
</file>