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8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6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8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8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8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4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2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8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A0499-3EBD-4009-8253-B8270761480E}" type="datetimeFigureOut">
              <a:rPr lang="en-US" smtClean="0"/>
              <a:t>01/23/2022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CD2C8-7F95-4CC3-A629-31B6E2DD7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6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American Foreign Policy: Introduction to Key Theories and Concepts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POL 362</a:t>
            </a:r>
          </a:p>
          <a:p>
            <a:r>
              <a:rPr lang="en-US" dirty="0"/>
              <a:t>Spring  2022</a:t>
            </a:r>
          </a:p>
        </p:txBody>
      </p:sp>
    </p:spTree>
    <p:extLst>
      <p:ext uri="{BB962C8B-B14F-4D97-AF65-F5344CB8AC3E}">
        <p14:creationId xmlns:p14="http://schemas.microsoft.com/office/powerpoint/2010/main" val="368718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C8769D-9DAB-492C-B86C-9534EFFE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81" y="685800"/>
            <a:ext cx="3264837" cy="1474666"/>
          </a:xfrm>
        </p:spPr>
        <p:txBody>
          <a:bodyPr anchor="b">
            <a:normAutofit/>
          </a:bodyPr>
          <a:lstStyle/>
          <a:p>
            <a:r>
              <a:rPr lang="en-US" sz="2800">
                <a:solidFill>
                  <a:srgbClr val="595959"/>
                </a:solidFill>
              </a:rPr>
              <a:t>Reminder!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E40B-FFC1-4605-9C9A-0D24B324D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81" y="2447337"/>
            <a:ext cx="3264837" cy="3770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595959"/>
                </a:solidFill>
              </a:rPr>
              <a:t>This is just a short, introductory discussion of theories and concepts we will use and encounter over the course of the semester – not might to be comprehensive or in –depth treatment.</a:t>
            </a:r>
          </a:p>
          <a:p>
            <a:pPr marL="0" indent="0">
              <a:buNone/>
            </a:pPr>
            <a:r>
              <a:rPr lang="en-US" sz="1700">
                <a:solidFill>
                  <a:srgbClr val="595959"/>
                </a:solidFill>
              </a:rPr>
              <a:t>Read the Schmidt chapter as part of this presentation.</a:t>
            </a:r>
          </a:p>
        </p:txBody>
      </p:sp>
      <p:pic>
        <p:nvPicPr>
          <p:cNvPr id="1026" name="Picture 2" descr="GeoKraft Educational Globe 10 inches Height and 8 Inches Diameter Rotating  World Globe with Steel Finish Arc and Base / World Globe / Home Decor  /Office Decor / Gift Item (Blue) : Amazon.in: Toys &amp; Games">
            <a:extLst>
              <a:ext uri="{FF2B5EF4-FFF2-40B4-BE49-F238E27FC236}">
                <a16:creationId xmlns:a16="http://schemas.microsoft.com/office/drawing/2014/main" id="{DBA75183-17E5-43B5-B20E-2F0C4F405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6350" y="1176182"/>
            <a:ext cx="3597792" cy="4551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72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Why Study International Relations and Diplomacy? | 5 Reasons Why">
            <a:extLst>
              <a:ext uri="{FF2B5EF4-FFF2-40B4-BE49-F238E27FC236}">
                <a16:creationId xmlns:a16="http://schemas.microsoft.com/office/drawing/2014/main" id="{D53D72D6-1484-412C-93D9-DC6A175EE4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4" r="2" b="2"/>
          <a:stretch/>
        </p:blipFill>
        <p:spPr bwMode="auto">
          <a:xfrm>
            <a:off x="3662268" y="10"/>
            <a:ext cx="5481732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nited States Capitol - Wikipedia">
            <a:extLst>
              <a:ext uri="{FF2B5EF4-FFF2-40B4-BE49-F238E27FC236}">
                <a16:creationId xmlns:a16="http://schemas.microsoft.com/office/drawing/2014/main" id="{1799D603-AB1E-4BD6-AC25-28989B669B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7" r="5182" b="2"/>
          <a:stretch/>
        </p:blipFill>
        <p:spPr bwMode="auto">
          <a:xfrm>
            <a:off x="3662268" y="3493008"/>
            <a:ext cx="5481732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5" name="Freeform: Shape 74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7" name="Freeform: Shape 76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5499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D85BC6-9BF6-4643-98C8-B6F49279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42" y="859536"/>
            <a:ext cx="3624601" cy="12435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Where do these theories and concepts come from?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96012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158" y="2194560"/>
            <a:ext cx="366903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158" y="2194560"/>
            <a:ext cx="36690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1DAE3-B77E-497B-BB36-E9FFA99BD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42" y="2512611"/>
            <a:ext cx="3624602" cy="3664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/>
              <a:t>Study of US foreign policy at the intersection of three fields: </a:t>
            </a:r>
          </a:p>
          <a:p>
            <a:r>
              <a:rPr lang="en-US" sz="1700"/>
              <a:t>international relations theory </a:t>
            </a:r>
          </a:p>
          <a:p>
            <a:r>
              <a:rPr lang="en-US" sz="1700"/>
              <a:t>comparative foreign policy</a:t>
            </a:r>
          </a:p>
          <a:p>
            <a:r>
              <a:rPr lang="en-US" sz="1700"/>
              <a:t>American politics</a:t>
            </a:r>
          </a:p>
          <a:p>
            <a:pPr marL="0" indent="0">
              <a:buNone/>
            </a:pPr>
            <a:r>
              <a:rPr lang="en-US" sz="1700"/>
              <a:t>As your Schmidt reading argues, this makes for exceptional complexity</a:t>
            </a:r>
          </a:p>
        </p:txBody>
      </p:sp>
    </p:spTree>
    <p:extLst>
      <p:ext uri="{BB962C8B-B14F-4D97-AF65-F5344CB8AC3E}">
        <p14:creationId xmlns:p14="http://schemas.microsoft.com/office/powerpoint/2010/main" val="372434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35A04CF-97D4-4FF7-B359-C546B1F6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3315999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74171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04D203-A840-4653-820F-45ECE8F2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12489"/>
            <a:ext cx="2153321" cy="2156621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>
                <a:solidFill>
                  <a:srgbClr val="FFFFFF"/>
                </a:solidFill>
              </a:rPr>
              <a:t>Selected theories and concepts from international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275E3-9287-4DED-8AB8-CB924947B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244" y="1412489"/>
            <a:ext cx="2194560" cy="43638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b="1" dirty="0"/>
              <a:t>Key theories</a:t>
            </a:r>
          </a:p>
          <a:p>
            <a:r>
              <a:rPr lang="en-US" sz="1700" dirty="0"/>
              <a:t>Realism, defensive (maximize security)</a:t>
            </a:r>
          </a:p>
          <a:p>
            <a:r>
              <a:rPr lang="en-US" sz="1700" dirty="0"/>
              <a:t>Realism, offensive (maximize power)</a:t>
            </a:r>
          </a:p>
          <a:p>
            <a:r>
              <a:rPr lang="en-US" sz="1700" dirty="0"/>
              <a:t>Liberalism</a:t>
            </a:r>
          </a:p>
          <a:p>
            <a:r>
              <a:rPr lang="en-US" sz="1700" dirty="0"/>
              <a:t>Hegemonic stability theory</a:t>
            </a:r>
          </a:p>
          <a:p>
            <a:r>
              <a:rPr lang="en-US" sz="1700" dirty="0"/>
              <a:t>Marxism and neo-Marxism</a:t>
            </a:r>
          </a:p>
          <a:p>
            <a:r>
              <a:rPr lang="en-US" sz="1700" dirty="0"/>
              <a:t>Constructivism</a:t>
            </a:r>
          </a:p>
          <a:p>
            <a:endParaRPr lang="en-US" sz="1700" dirty="0"/>
          </a:p>
          <a:p>
            <a:endParaRPr lang="en-US" sz="17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09500-BB32-4108-A25C-33EE35018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703" y="1412489"/>
            <a:ext cx="2194560" cy="43638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b="1" dirty="0"/>
              <a:t>Key concepts</a:t>
            </a:r>
          </a:p>
          <a:p>
            <a:r>
              <a:rPr lang="en-US" sz="1700" dirty="0"/>
              <a:t>National self interest</a:t>
            </a:r>
          </a:p>
          <a:p>
            <a:r>
              <a:rPr lang="en-US" sz="1700" dirty="0"/>
              <a:t>Balance of power</a:t>
            </a:r>
          </a:p>
          <a:p>
            <a:r>
              <a:rPr lang="en-US" sz="1700" dirty="0"/>
              <a:t>Collective security</a:t>
            </a:r>
          </a:p>
          <a:p>
            <a:r>
              <a:rPr lang="en-US" sz="1700" dirty="0"/>
              <a:t>Mutual assured destruction</a:t>
            </a:r>
          </a:p>
          <a:p>
            <a:r>
              <a:rPr lang="en-US" sz="1700" dirty="0"/>
              <a:t>Rationality and sub-rationality</a:t>
            </a:r>
          </a:p>
          <a:p>
            <a:r>
              <a:rPr lang="en-US" sz="1700" dirty="0"/>
              <a:t>Interdependence</a:t>
            </a:r>
          </a:p>
          <a:p>
            <a:r>
              <a:rPr lang="en-US" sz="1700" dirty="0"/>
              <a:t>Hegemony</a:t>
            </a:r>
          </a:p>
          <a:p>
            <a:r>
              <a:rPr lang="en-US" sz="1700" dirty="0"/>
              <a:t>Multi-polarity</a:t>
            </a:r>
          </a:p>
          <a:p>
            <a:r>
              <a:rPr lang="en-US" sz="1700" dirty="0"/>
              <a:t>Imperialism and neo-imperialism</a:t>
            </a:r>
          </a:p>
          <a:p>
            <a:r>
              <a:rPr lang="en-US" sz="1700" dirty="0"/>
              <a:t>Political economy</a:t>
            </a:r>
          </a:p>
          <a:p>
            <a:r>
              <a:rPr lang="en-US" sz="1700" dirty="0"/>
              <a:t>Globalization</a:t>
            </a:r>
          </a:p>
          <a:p>
            <a:r>
              <a:rPr lang="en-US" sz="1700" dirty="0"/>
              <a:t>Norms</a:t>
            </a:r>
          </a:p>
          <a:p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321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35A04CF-97D4-4FF7-B359-C546B1F6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3315999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74171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82289-2BD4-4088-9DAA-660FCA65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12489"/>
            <a:ext cx="2153321" cy="2156621"/>
          </a:xfrm>
        </p:spPr>
        <p:txBody>
          <a:bodyPr anchor="t">
            <a:normAutofit/>
          </a:bodyPr>
          <a:lstStyle/>
          <a:p>
            <a:r>
              <a:rPr lang="en-US" sz="2900">
                <a:solidFill>
                  <a:srgbClr val="FFFFFF"/>
                </a:solidFill>
              </a:rPr>
              <a:t>Comparative Foreign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5D99-6700-425F-B981-2E3A679E53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244" y="1412489"/>
            <a:ext cx="2194560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“Levels of analysis”</a:t>
            </a:r>
          </a:p>
          <a:p>
            <a:pPr marL="514350" indent="-514350">
              <a:buAutoNum type="arabicPeriod"/>
            </a:pPr>
            <a:r>
              <a:rPr lang="en-US" sz="1700" dirty="0"/>
              <a:t>International system</a:t>
            </a:r>
          </a:p>
          <a:p>
            <a:pPr marL="514350" indent="-514350">
              <a:buAutoNum type="arabicPeriod"/>
            </a:pPr>
            <a:r>
              <a:rPr lang="en-US" sz="1700" dirty="0"/>
              <a:t>Societal</a:t>
            </a:r>
          </a:p>
          <a:p>
            <a:pPr marL="514350" indent="-514350">
              <a:buAutoNum type="arabicPeriod"/>
            </a:pPr>
            <a:r>
              <a:rPr lang="en-US" sz="1700" dirty="0"/>
              <a:t>Governmental</a:t>
            </a:r>
          </a:p>
          <a:p>
            <a:pPr marL="514350" indent="-514350">
              <a:buAutoNum type="arabicPeriod"/>
            </a:pPr>
            <a:r>
              <a:rPr lang="en-US" sz="1700" dirty="0"/>
              <a:t>Bureaucratic</a:t>
            </a:r>
          </a:p>
          <a:p>
            <a:pPr marL="514350" indent="-514350">
              <a:buAutoNum type="arabicPeriod"/>
            </a:pPr>
            <a:r>
              <a:rPr lang="en-US" sz="1700" dirty="0"/>
              <a:t>Individual</a:t>
            </a:r>
          </a:p>
          <a:p>
            <a:pPr marL="514350" indent="-514350">
              <a:buAutoNum type="arabicPeriod"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652F3-C874-4775-AE68-5F156590A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703" y="1412489"/>
            <a:ext cx="2194560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Key concepts and theories</a:t>
            </a:r>
          </a:p>
          <a:p>
            <a:r>
              <a:rPr lang="en-US" sz="1700" dirty="0"/>
              <a:t>Democratic peace theory</a:t>
            </a:r>
          </a:p>
          <a:p>
            <a:r>
              <a:rPr lang="en-US" sz="1700" dirty="0"/>
              <a:t>Interest group politics</a:t>
            </a:r>
          </a:p>
          <a:p>
            <a:r>
              <a:rPr lang="en-US" sz="1700" dirty="0"/>
              <a:t>Groupthink</a:t>
            </a:r>
          </a:p>
          <a:p>
            <a:r>
              <a:rPr lang="en-US" sz="1700" dirty="0"/>
              <a:t>Satisficing</a:t>
            </a:r>
          </a:p>
          <a:p>
            <a:r>
              <a:rPr lang="en-US" sz="1700" dirty="0"/>
              <a:t>Factionalism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endParaRPr lang="en-US" sz="1700" dirty="0"/>
          </a:p>
          <a:p>
            <a:endParaRPr lang="en-US" sz="1700" dirty="0"/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059272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353759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71B03-7D7D-469A-BEE9-1575414A5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American Politics</a:t>
            </a:r>
          </a:p>
        </p:txBody>
      </p:sp>
      <p:pic>
        <p:nvPicPr>
          <p:cNvPr id="3074" name="Picture 2" descr="Why a US foreign policy aimed at obstructing China won&amp;#39;t succeed | South  China Morning Post">
            <a:extLst>
              <a:ext uri="{FF2B5EF4-FFF2-40B4-BE49-F238E27FC236}">
                <a16:creationId xmlns:a16="http://schemas.microsoft.com/office/drawing/2014/main" id="{D89B9B1C-35BF-4DB6-8A0E-3651DCAC41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9" r="-2" b="17550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395BC4-B281-437E-8D87-2A94490D0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989" y="917725"/>
            <a:ext cx="2568554" cy="4852362"/>
          </a:xfrm>
        </p:spPr>
        <p:txBody>
          <a:bodyPr anchor="ctr">
            <a:normAutofit/>
          </a:bodyPr>
          <a:lstStyle/>
          <a:p>
            <a:r>
              <a:rPr lang="en-US" sz="1700" dirty="0">
                <a:solidFill>
                  <a:srgbClr val="FFFFFF"/>
                </a:solidFill>
              </a:rPr>
              <a:t>Iron triangles</a:t>
            </a:r>
          </a:p>
          <a:p>
            <a:r>
              <a:rPr lang="en-US" sz="1700" dirty="0">
                <a:solidFill>
                  <a:srgbClr val="FFFFFF"/>
                </a:solidFill>
              </a:rPr>
              <a:t>Separation of power</a:t>
            </a:r>
          </a:p>
          <a:p>
            <a:r>
              <a:rPr lang="en-US" sz="1700" dirty="0">
                <a:solidFill>
                  <a:srgbClr val="FFFFFF"/>
                </a:solidFill>
              </a:rPr>
              <a:t>Checks and balances</a:t>
            </a:r>
          </a:p>
          <a:p>
            <a:r>
              <a:rPr lang="en-US" sz="1700" dirty="0">
                <a:solidFill>
                  <a:srgbClr val="FFFFFF"/>
                </a:solidFill>
              </a:rPr>
              <a:t>Imperial Presidency</a:t>
            </a:r>
          </a:p>
          <a:p>
            <a:r>
              <a:rPr lang="en-US" sz="1700" dirty="0">
                <a:solidFill>
                  <a:srgbClr val="FFFFFF"/>
                </a:solidFill>
              </a:rPr>
              <a:t>Executive orders</a:t>
            </a:r>
          </a:p>
          <a:p>
            <a:r>
              <a:rPr lang="en-US" sz="1700" dirty="0">
                <a:solidFill>
                  <a:srgbClr val="FFFFFF"/>
                </a:solidFill>
              </a:rPr>
              <a:t>American exceptionalism</a:t>
            </a:r>
          </a:p>
          <a:p>
            <a:endParaRPr lang="en-US" sz="1700" dirty="0">
              <a:solidFill>
                <a:srgbClr val="FFFFFF"/>
              </a:solidFill>
            </a:endParaRPr>
          </a:p>
          <a:p>
            <a:endParaRPr lang="en-US" sz="1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540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201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American Foreign Policy: Introduction to Key Theories and Concepts</vt:lpstr>
      <vt:lpstr>Reminder!</vt:lpstr>
      <vt:lpstr>Where do these theories and concepts come from?</vt:lpstr>
      <vt:lpstr>Selected theories and concepts from international relations </vt:lpstr>
      <vt:lpstr>Comparative Foreign Policy</vt:lpstr>
      <vt:lpstr>American Politics</vt:lpstr>
    </vt:vector>
  </TitlesOfParts>
  <Company>Davidson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African civil wars, past and present up to  2011</dc:title>
  <dc:creator>Menkhaus, Ken</dc:creator>
  <cp:lastModifiedBy>Menkhaus, Ken</cp:lastModifiedBy>
  <cp:revision>42</cp:revision>
  <dcterms:created xsi:type="dcterms:W3CDTF">2014-09-25T00:09:22Z</dcterms:created>
  <dcterms:modified xsi:type="dcterms:W3CDTF">2022-01-23T20:12:00Z</dcterms:modified>
</cp:coreProperties>
</file>