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3" r:id="rId4"/>
    <p:sldId id="267" r:id="rId5"/>
    <p:sldId id="268" r:id="rId6"/>
    <p:sldId id="269" r:id="rId7"/>
    <p:sldId id="264" r:id="rId8"/>
    <p:sldId id="265" r:id="rId9"/>
    <p:sldId id="258" r:id="rId10"/>
    <p:sldId id="260" r:id="rId11"/>
    <p:sldId id="259" r:id="rId12"/>
    <p:sldId id="261" r:id="rId13"/>
    <p:sldId id="262"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208"/>
  </p:normalViewPr>
  <p:slideViewPr>
    <p:cSldViewPr snapToGrid="0" snapToObjects="1">
      <p:cViewPr>
        <p:scale>
          <a:sx n="95" d="100"/>
          <a:sy n="95" d="100"/>
        </p:scale>
        <p:origin x="1216" y="8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2/8/22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2/8/22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2/8/22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2/8/22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2/8/22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theatredelusine.net/files/module/5chronique.pdf"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B1500-0ACC-1241-8D02-8C92AD6AB4CB}"/>
              </a:ext>
            </a:extLst>
          </p:cNvPr>
          <p:cNvSpPr>
            <a:spLocks noGrp="1"/>
          </p:cNvSpPr>
          <p:nvPr>
            <p:ph type="ctrTitle"/>
          </p:nvPr>
        </p:nvSpPr>
        <p:spPr/>
        <p:txBody>
          <a:bodyPr/>
          <a:lstStyle/>
          <a:p>
            <a:r>
              <a:rPr lang="en-US" sz="4400" dirty="0"/>
              <a:t>Culture, </a:t>
            </a:r>
            <a:r>
              <a:rPr lang="en-US" sz="4400" dirty="0" err="1"/>
              <a:t>différence</a:t>
            </a:r>
            <a:r>
              <a:rPr lang="en-US" sz="4400" dirty="0"/>
              <a:t> </a:t>
            </a:r>
            <a:r>
              <a:rPr lang="en-US" sz="4400" dirty="0" err="1"/>
              <a:t>culturelle</a:t>
            </a:r>
            <a:r>
              <a:rPr lang="en-US" sz="4400" dirty="0"/>
              <a:t>, et mode par </a:t>
            </a:r>
            <a:r>
              <a:rPr lang="en-US" sz="4400" dirty="0" err="1"/>
              <a:t>défaut</a:t>
            </a:r>
            <a:endParaRPr lang="en-US" sz="4400" dirty="0"/>
          </a:p>
        </p:txBody>
      </p:sp>
      <p:sp>
        <p:nvSpPr>
          <p:cNvPr id="3" name="Subtitle 2">
            <a:extLst>
              <a:ext uri="{FF2B5EF4-FFF2-40B4-BE49-F238E27FC236}">
                <a16:creationId xmlns:a16="http://schemas.microsoft.com/office/drawing/2014/main" id="{D2508A92-2870-7B44-9BB4-4889EF749ED8}"/>
              </a:ext>
            </a:extLst>
          </p:cNvPr>
          <p:cNvSpPr>
            <a:spLocks noGrp="1"/>
          </p:cNvSpPr>
          <p:nvPr>
            <p:ph type="subTitle" idx="1"/>
          </p:nvPr>
        </p:nvSpPr>
        <p:spPr/>
        <p:txBody>
          <a:bodyPr/>
          <a:lstStyle/>
          <a:p>
            <a:r>
              <a:rPr lang="en-US" dirty="0"/>
              <a:t>FRE 260</a:t>
            </a:r>
          </a:p>
          <a:p>
            <a:r>
              <a:rPr lang="en-US" dirty="0" err="1"/>
              <a:t>Printemps</a:t>
            </a:r>
            <a:r>
              <a:rPr lang="en-US" dirty="0"/>
              <a:t> 2021</a:t>
            </a:r>
          </a:p>
        </p:txBody>
      </p:sp>
    </p:spTree>
    <p:extLst>
      <p:ext uri="{BB962C8B-B14F-4D97-AF65-F5344CB8AC3E}">
        <p14:creationId xmlns:p14="http://schemas.microsoft.com/office/powerpoint/2010/main" val="3553812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EF94F02-9D86-3644-B307-02D09E70F87A}"/>
              </a:ext>
            </a:extLst>
          </p:cNvPr>
          <p:cNvSpPr>
            <a:spLocks noGrp="1"/>
          </p:cNvSpPr>
          <p:nvPr>
            <p:ph type="title"/>
          </p:nvPr>
        </p:nvSpPr>
        <p:spPr>
          <a:xfrm>
            <a:off x="952108" y="954756"/>
            <a:ext cx="2730414" cy="4946003"/>
          </a:xfrm>
        </p:spPr>
        <p:txBody>
          <a:bodyPr>
            <a:normAutofit/>
          </a:bodyPr>
          <a:lstStyle/>
          <a:p>
            <a:r>
              <a:rPr lang="en-US">
                <a:solidFill>
                  <a:srgbClr val="FFFFFF"/>
                </a:solidFill>
              </a:rPr>
              <a:t>Pour le sociologue Jean-Pierre Le Goff…</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96E080F-48B7-8946-96EB-795964A5A9E4}"/>
              </a:ext>
            </a:extLst>
          </p:cNvPr>
          <p:cNvSpPr>
            <a:spLocks noGrp="1"/>
          </p:cNvSpPr>
          <p:nvPr>
            <p:ph idx="1"/>
          </p:nvPr>
        </p:nvSpPr>
        <p:spPr>
          <a:xfrm>
            <a:off x="5140934" y="469900"/>
            <a:ext cx="5953630" cy="5405968"/>
          </a:xfrm>
        </p:spPr>
        <p:txBody>
          <a:bodyPr anchor="ctr">
            <a:normAutofit/>
          </a:bodyPr>
          <a:lstStyle/>
          <a:p>
            <a:pPr marL="0" indent="0">
              <a:buNone/>
            </a:pPr>
            <a:r>
              <a:rPr lang="en-US" dirty="0"/>
              <a:t>Dans son </a:t>
            </a:r>
            <a:r>
              <a:rPr lang="en-US" dirty="0" err="1"/>
              <a:t>œuvre</a:t>
            </a:r>
            <a:r>
              <a:rPr lang="en-US" dirty="0"/>
              <a:t> La </a:t>
            </a:r>
            <a:r>
              <a:rPr lang="en-US" dirty="0" err="1"/>
              <a:t>Barbarie</a:t>
            </a:r>
            <a:r>
              <a:rPr lang="en-US" dirty="0"/>
              <a:t> </a:t>
            </a:r>
            <a:r>
              <a:rPr lang="en-US" dirty="0" err="1"/>
              <a:t>douce</a:t>
            </a:r>
            <a:r>
              <a:rPr lang="en-US" dirty="0"/>
              <a:t>, Le Goff </a:t>
            </a:r>
            <a:r>
              <a:rPr lang="en-US" dirty="0" err="1"/>
              <a:t>affirme</a:t>
            </a:r>
            <a:r>
              <a:rPr lang="en-US" dirty="0"/>
              <a:t> que « la culture </a:t>
            </a:r>
            <a:r>
              <a:rPr lang="en-US" dirty="0" err="1"/>
              <a:t>n’est</a:t>
            </a:r>
            <a:r>
              <a:rPr lang="en-US" dirty="0"/>
              <a:t> pas pour nous un </a:t>
            </a:r>
            <a:r>
              <a:rPr lang="en-US" dirty="0" err="1"/>
              <a:t>supplément</a:t>
            </a:r>
            <a:r>
              <a:rPr lang="en-US" dirty="0"/>
              <a:t> </a:t>
            </a:r>
            <a:r>
              <a:rPr lang="en-US" dirty="0" err="1"/>
              <a:t>d’âme</a:t>
            </a:r>
            <a:r>
              <a:rPr lang="en-US" dirty="0"/>
              <a:t> </a:t>
            </a:r>
            <a:r>
              <a:rPr lang="en-US" dirty="0" err="1"/>
              <a:t>à</a:t>
            </a:r>
            <a:r>
              <a:rPr lang="en-US" dirty="0"/>
              <a:t> la </a:t>
            </a:r>
            <a:r>
              <a:rPr lang="en-US" dirty="0" err="1"/>
              <a:t>sphère</a:t>
            </a:r>
            <a:r>
              <a:rPr lang="en-US" dirty="0"/>
              <a:t> </a:t>
            </a:r>
            <a:r>
              <a:rPr lang="en-US" dirty="0" err="1"/>
              <a:t>économique</a:t>
            </a:r>
            <a:r>
              <a:rPr lang="en-US" dirty="0"/>
              <a:t> et </a:t>
            </a:r>
            <a:r>
              <a:rPr lang="en-US" dirty="0" err="1"/>
              <a:t>sociale</a:t>
            </a:r>
            <a:r>
              <a:rPr lang="en-US" dirty="0"/>
              <a:t>. La culture, </a:t>
            </a:r>
            <a:r>
              <a:rPr lang="en-US" dirty="0" err="1"/>
              <a:t>entendue</a:t>
            </a:r>
            <a:r>
              <a:rPr lang="en-US" dirty="0"/>
              <a:t> </a:t>
            </a:r>
            <a:r>
              <a:rPr lang="en-US" dirty="0" err="1"/>
              <a:t>comme</a:t>
            </a:r>
            <a:r>
              <a:rPr lang="en-US" dirty="0"/>
              <a:t> un </a:t>
            </a:r>
            <a:r>
              <a:rPr lang="en-US" dirty="0" err="1"/>
              <a:t>univers</a:t>
            </a:r>
            <a:r>
              <a:rPr lang="en-US" dirty="0"/>
              <a:t> de significations </a:t>
            </a:r>
            <a:r>
              <a:rPr lang="en-US" dirty="0" err="1"/>
              <a:t>s’incarnant</a:t>
            </a:r>
            <a:r>
              <a:rPr lang="en-US" dirty="0"/>
              <a:t> dans des institutions et des </a:t>
            </a:r>
            <a:r>
              <a:rPr lang="en-US" dirty="0" err="1"/>
              <a:t>œuvres</a:t>
            </a:r>
            <a:r>
              <a:rPr lang="en-US" dirty="0"/>
              <a:t>, des paroles et des </a:t>
            </a:r>
            <a:r>
              <a:rPr lang="en-US" dirty="0" err="1"/>
              <a:t>actes</a:t>
            </a:r>
            <a:r>
              <a:rPr lang="en-US" dirty="0"/>
              <a:t>, </a:t>
            </a:r>
            <a:r>
              <a:rPr lang="en-US" dirty="0" err="1"/>
              <a:t>est</a:t>
            </a:r>
            <a:r>
              <a:rPr lang="en-US" dirty="0"/>
              <a:t> </a:t>
            </a:r>
            <a:r>
              <a:rPr lang="en-US" dirty="0" err="1"/>
              <a:t>ce</a:t>
            </a:r>
            <a:r>
              <a:rPr lang="en-US" dirty="0"/>
              <a:t> qui </a:t>
            </a:r>
            <a:r>
              <a:rPr lang="en-US" dirty="0" err="1"/>
              <a:t>donne</a:t>
            </a:r>
            <a:r>
              <a:rPr lang="en-US" dirty="0"/>
              <a:t> </a:t>
            </a:r>
            <a:r>
              <a:rPr lang="en-US" dirty="0" err="1"/>
              <a:t>sens</a:t>
            </a:r>
            <a:r>
              <a:rPr lang="en-US" dirty="0"/>
              <a:t> </a:t>
            </a:r>
            <a:r>
              <a:rPr lang="en-US" dirty="0" err="1"/>
              <a:t>à</a:t>
            </a:r>
            <a:r>
              <a:rPr lang="en-US" dirty="0"/>
              <a:t> la vie </a:t>
            </a:r>
            <a:r>
              <a:rPr lang="en-US" dirty="0" err="1"/>
              <a:t>en</a:t>
            </a:r>
            <a:r>
              <a:rPr lang="en-US" dirty="0"/>
              <a:t> </a:t>
            </a:r>
            <a:r>
              <a:rPr lang="en-US" dirty="0" err="1"/>
              <a:t>société</a:t>
            </a:r>
            <a:r>
              <a:rPr lang="en-US" dirty="0"/>
              <a:t> ».</a:t>
            </a:r>
          </a:p>
          <a:p>
            <a:pPr marL="0" indent="0">
              <a:buNone/>
            </a:pPr>
            <a:endParaRPr lang="en-US" dirty="0"/>
          </a:p>
          <a:p>
            <a:pPr marL="0" indent="0">
              <a:buNone/>
            </a:pPr>
            <a:r>
              <a:rPr lang="en-US" dirty="0"/>
              <a:t>Source: </a:t>
            </a:r>
            <a:r>
              <a:rPr lang="en-US" dirty="0">
                <a:hlinkClick r:id="rId3"/>
              </a:rPr>
              <a:t>http://www.theatredelusine.net/files/module/5chronique.pdf</a:t>
            </a:r>
            <a:r>
              <a:rPr lang="en-US" dirty="0"/>
              <a:t> </a:t>
            </a:r>
          </a:p>
        </p:txBody>
      </p:sp>
    </p:spTree>
    <p:extLst>
      <p:ext uri="{BB962C8B-B14F-4D97-AF65-F5344CB8AC3E}">
        <p14:creationId xmlns:p14="http://schemas.microsoft.com/office/powerpoint/2010/main" val="1287116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6E5E839-040E-4D3E-B50A-8D803DFE4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F3F4B4-A2E6-47B5-92FB-37BEEAFA4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13DB8E-099B-8E4E-A7C8-9F83F1212040}"/>
              </a:ext>
            </a:extLst>
          </p:cNvPr>
          <p:cNvSpPr>
            <a:spLocks noGrp="1"/>
          </p:cNvSpPr>
          <p:nvPr>
            <p:ph type="title"/>
          </p:nvPr>
        </p:nvSpPr>
        <p:spPr>
          <a:xfrm>
            <a:off x="640080" y="635508"/>
            <a:ext cx="3354470" cy="5586984"/>
          </a:xfrm>
        </p:spPr>
        <p:txBody>
          <a:bodyPr>
            <a:normAutofit fontScale="90000"/>
          </a:bodyPr>
          <a:lstStyle/>
          <a:p>
            <a:r>
              <a:rPr lang="en-US" sz="4800" dirty="0">
                <a:solidFill>
                  <a:schemeClr val="tx2"/>
                </a:solidFill>
              </a:rPr>
              <a:t>Et </a:t>
            </a:r>
            <a:r>
              <a:rPr lang="en-US" sz="4800" dirty="0" err="1">
                <a:solidFill>
                  <a:schemeClr val="tx2"/>
                </a:solidFill>
              </a:rPr>
              <a:t>puis</a:t>
            </a:r>
            <a:r>
              <a:rPr lang="en-US" sz="4800" dirty="0">
                <a:solidFill>
                  <a:schemeClr val="tx2"/>
                </a:solidFill>
              </a:rPr>
              <a:t> il y a le </a:t>
            </a:r>
            <a:r>
              <a:rPr lang="en-US" sz="4800" dirty="0" err="1">
                <a:solidFill>
                  <a:schemeClr val="tx2"/>
                </a:solidFill>
              </a:rPr>
              <a:t>théoriste</a:t>
            </a:r>
            <a:r>
              <a:rPr lang="en-US" sz="4800" dirty="0">
                <a:solidFill>
                  <a:schemeClr val="tx2"/>
                </a:solidFill>
              </a:rPr>
              <a:t> et </a:t>
            </a:r>
            <a:r>
              <a:rPr lang="en-US" sz="4800" dirty="0" err="1">
                <a:solidFill>
                  <a:schemeClr val="tx2"/>
                </a:solidFill>
              </a:rPr>
              <a:t>informaticien</a:t>
            </a:r>
            <a:r>
              <a:rPr lang="en-US" sz="4800" dirty="0">
                <a:solidFill>
                  <a:schemeClr val="tx2"/>
                </a:solidFill>
              </a:rPr>
              <a:t> </a:t>
            </a:r>
            <a:r>
              <a:rPr lang="en-US" sz="4800" dirty="0" err="1">
                <a:solidFill>
                  <a:schemeClr val="tx2"/>
                </a:solidFill>
              </a:rPr>
              <a:t>néerlandais</a:t>
            </a:r>
            <a:r>
              <a:rPr lang="en-US" sz="4800" dirty="0">
                <a:solidFill>
                  <a:schemeClr val="tx2"/>
                </a:solidFill>
              </a:rPr>
              <a:t> Geert Hofstede (1928-2020)</a:t>
            </a:r>
          </a:p>
        </p:txBody>
      </p:sp>
      <p:sp>
        <p:nvSpPr>
          <p:cNvPr id="12" name="Rectangle 11">
            <a:extLst>
              <a:ext uri="{FF2B5EF4-FFF2-40B4-BE49-F238E27FC236}">
                <a16:creationId xmlns:a16="http://schemas.microsoft.com/office/drawing/2014/main" id="{1D124D17-3A82-47D5-80C1-F990ABB1E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4082" y="469900"/>
            <a:ext cx="658298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E550EAE-3CD2-684A-A1BE-1A87FADA89BB}"/>
              </a:ext>
            </a:extLst>
          </p:cNvPr>
          <p:cNvSpPr>
            <a:spLocks noGrp="1"/>
          </p:cNvSpPr>
          <p:nvPr>
            <p:ph idx="1"/>
          </p:nvPr>
        </p:nvSpPr>
        <p:spPr>
          <a:xfrm>
            <a:off x="5617804" y="954756"/>
            <a:ext cx="5613283" cy="4853888"/>
          </a:xfrm>
        </p:spPr>
        <p:txBody>
          <a:bodyPr anchor="ctr">
            <a:normAutofit/>
          </a:bodyPr>
          <a:lstStyle/>
          <a:p>
            <a:pPr>
              <a:lnSpc>
                <a:spcPct val="90000"/>
              </a:lnSpc>
            </a:pPr>
            <a:r>
              <a:rPr lang="en-US" sz="2200">
                <a:solidFill>
                  <a:schemeClr val="bg1"/>
                </a:solidFill>
              </a:rPr>
              <a:t>“Simply said, culture is how you were raised. It developed while you grew up. With a computer metaphor, culture is the software of our minds. We need shared software in order to communicate. So culture is about what we share with those around us.</a:t>
            </a:r>
          </a:p>
          <a:p>
            <a:pPr>
              <a:lnSpc>
                <a:spcPct val="90000"/>
              </a:lnSpc>
            </a:pPr>
            <a:r>
              <a:rPr lang="en-US" sz="2200">
                <a:solidFill>
                  <a:schemeClr val="bg1"/>
                </a:solidFill>
              </a:rPr>
              <a:t>In action in social life, culture constitutes the unwritten rules of the social game. These rules do not specify any details, but they specify the basic structure of the social landscape. They are about things such as independence, belonging, love, hate, respect, fear, and loyalty.”</a:t>
            </a:r>
          </a:p>
          <a:p>
            <a:pPr>
              <a:lnSpc>
                <a:spcPct val="90000"/>
              </a:lnSpc>
            </a:pPr>
            <a:r>
              <a:rPr lang="en-US" sz="2200">
                <a:solidFill>
                  <a:schemeClr val="bg1"/>
                </a:solidFill>
              </a:rPr>
              <a:t>https://geerthofstede.com/culture-geert-hofstede-gert-jan-hofstede/definition-culture/</a:t>
            </a:r>
          </a:p>
        </p:txBody>
      </p:sp>
      <p:sp>
        <p:nvSpPr>
          <p:cNvPr id="14" name="Rectangle 13">
            <a:extLst>
              <a:ext uri="{FF2B5EF4-FFF2-40B4-BE49-F238E27FC236}">
                <a16:creationId xmlns:a16="http://schemas.microsoft.com/office/drawing/2014/main" id="{AB4A78C8-C0E0-45DA-BC2C-2C8D4153B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8325" y="635508"/>
            <a:ext cx="6254496"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299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11C7711F-3983-4AB1-AFDE-96F7C06514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0">
            <a:extLst>
              <a:ext uri="{FF2B5EF4-FFF2-40B4-BE49-F238E27FC236}">
                <a16:creationId xmlns:a16="http://schemas.microsoft.com/office/drawing/2014/main" id="{89BC9D38-9241-4F71-9B45-73827299E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12" name="Picture 11">
              <a:extLst>
                <a:ext uri="{FF2B5EF4-FFF2-40B4-BE49-F238E27FC236}">
                  <a16:creationId xmlns:a16="http://schemas.microsoft.com/office/drawing/2014/main" id="{0D302979-39A3-4421-821D-94D6E00BCE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68E001BA-C181-4F47-9ABC-DF4C85AB4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7EF07F1E-BD52-4B06-A38E-BF29F8E285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A68BE646-889B-49C2-95AF-90BAE5D29A9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043E9BAF-226A-344F-89E6-281D601E8CCC}"/>
              </a:ext>
            </a:extLst>
          </p:cNvPr>
          <p:cNvSpPr>
            <a:spLocks noGrp="1"/>
          </p:cNvSpPr>
          <p:nvPr>
            <p:ph type="title"/>
          </p:nvPr>
        </p:nvSpPr>
        <p:spPr>
          <a:xfrm>
            <a:off x="4626508" y="982132"/>
            <a:ext cx="6270090" cy="1303867"/>
          </a:xfrm>
        </p:spPr>
        <p:txBody>
          <a:bodyPr>
            <a:normAutofit/>
          </a:bodyPr>
          <a:lstStyle/>
          <a:p>
            <a:r>
              <a:rPr lang="en-US" sz="2800" dirty="0" err="1"/>
              <a:t>Même</a:t>
            </a:r>
            <a:r>
              <a:rPr lang="en-US" sz="2800" dirty="0"/>
              <a:t> </a:t>
            </a:r>
            <a:r>
              <a:rPr lang="en-US" sz="2800" dirty="0" err="1"/>
              <a:t>si</a:t>
            </a:r>
            <a:r>
              <a:rPr lang="en-US" sz="2800" dirty="0"/>
              <a:t> la </a:t>
            </a:r>
            <a:r>
              <a:rPr lang="en-US" sz="2800" dirty="0" err="1"/>
              <a:t>métaphore</a:t>
            </a:r>
            <a:r>
              <a:rPr lang="en-US" sz="2800" dirty="0"/>
              <a:t> </a:t>
            </a:r>
            <a:r>
              <a:rPr lang="en-US" sz="2800" dirty="0" err="1"/>
              <a:t>n’est</a:t>
            </a:r>
            <a:r>
              <a:rPr lang="en-US" sz="2800" dirty="0"/>
              <a:t> pas </a:t>
            </a:r>
            <a:r>
              <a:rPr lang="en-US" sz="2800" dirty="0" err="1"/>
              <a:t>exacte</a:t>
            </a:r>
            <a:r>
              <a:rPr lang="en-US" sz="2800" dirty="0"/>
              <a:t> </a:t>
            </a:r>
            <a:r>
              <a:rPr lang="en-US" sz="2800" dirty="0" err="1"/>
              <a:t>à</a:t>
            </a:r>
            <a:r>
              <a:rPr lang="en-US" sz="2800" dirty="0"/>
              <a:t> 100% ….</a:t>
            </a:r>
          </a:p>
        </p:txBody>
      </p:sp>
      <p:sp>
        <p:nvSpPr>
          <p:cNvPr id="22" name="Rectangle 16">
            <a:extLst>
              <a:ext uri="{FF2B5EF4-FFF2-40B4-BE49-F238E27FC236}">
                <a16:creationId xmlns:a16="http://schemas.microsoft.com/office/drawing/2014/main" id="{B3085476-B49E-49ED-87D2-1165E69D2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D6B249C-89BC-C747-849F-A2105CF512AF}"/>
              </a:ext>
            </a:extLst>
          </p:cNvPr>
          <p:cNvPicPr>
            <a:picLocks noChangeAspect="1"/>
          </p:cNvPicPr>
          <p:nvPr/>
        </p:nvPicPr>
        <p:blipFill rotWithShape="1">
          <a:blip r:embed="rId5"/>
          <a:srcRect l="4924" r="5163" b="-3"/>
          <a:stretch/>
        </p:blipFill>
        <p:spPr>
          <a:xfrm>
            <a:off x="1412683" y="1410208"/>
            <a:ext cx="2433793" cy="3858780"/>
          </a:xfrm>
          <a:prstGeom prst="rect">
            <a:avLst/>
          </a:prstGeom>
        </p:spPr>
      </p:pic>
      <p:cxnSp>
        <p:nvCxnSpPr>
          <p:cNvPr id="19" name="Straight Connector 18">
            <a:extLst>
              <a:ext uri="{FF2B5EF4-FFF2-40B4-BE49-F238E27FC236}">
                <a16:creationId xmlns:a16="http://schemas.microsoft.com/office/drawing/2014/main" id="{59BA5C68-DFCC-4101-8403-F96781CDDD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EE3614C0-272D-EC49-97E2-5E51776BAE69}"/>
              </a:ext>
            </a:extLst>
          </p:cNvPr>
          <p:cNvSpPr>
            <a:spLocks noGrp="1"/>
          </p:cNvSpPr>
          <p:nvPr>
            <p:ph idx="1"/>
          </p:nvPr>
        </p:nvSpPr>
        <p:spPr>
          <a:xfrm>
            <a:off x="4636482" y="2556932"/>
            <a:ext cx="6260114" cy="3318936"/>
          </a:xfrm>
        </p:spPr>
        <p:txBody>
          <a:bodyPr>
            <a:normAutofit/>
          </a:bodyPr>
          <a:lstStyle/>
          <a:p>
            <a:pPr marL="0" indent="0">
              <a:buNone/>
            </a:pPr>
            <a:r>
              <a:rPr lang="en-US" sz="3600" dirty="0"/>
              <a:t>La culture </a:t>
            </a:r>
            <a:r>
              <a:rPr lang="en-US" sz="3600" dirty="0" err="1"/>
              <a:t>est</a:t>
            </a:r>
            <a:r>
              <a:rPr lang="en-US" sz="3600" dirty="0"/>
              <a:t> </a:t>
            </a:r>
            <a:r>
              <a:rPr lang="en-US" sz="3600" dirty="0" err="1"/>
              <a:t>souvent</a:t>
            </a:r>
            <a:r>
              <a:rPr lang="en-US" sz="3600" dirty="0"/>
              <a:t> </a:t>
            </a:r>
            <a:r>
              <a:rPr lang="en-US" sz="3600" dirty="0" err="1"/>
              <a:t>comparée</a:t>
            </a:r>
            <a:r>
              <a:rPr lang="en-US" sz="3600" dirty="0"/>
              <a:t> </a:t>
            </a:r>
            <a:r>
              <a:rPr lang="en-US" sz="3600" dirty="0" err="1"/>
              <a:t>à</a:t>
            </a:r>
            <a:r>
              <a:rPr lang="en-US" sz="3600" dirty="0"/>
              <a:t> </a:t>
            </a:r>
            <a:r>
              <a:rPr lang="en-US" sz="3600" dirty="0" err="1"/>
              <a:t>une</a:t>
            </a:r>
            <a:r>
              <a:rPr lang="en-US" sz="3600" dirty="0"/>
              <a:t> </a:t>
            </a:r>
            <a:r>
              <a:rPr lang="en-US" sz="3600" dirty="0" err="1"/>
              <a:t>pyramide</a:t>
            </a:r>
            <a:r>
              <a:rPr lang="en-US" sz="3600" dirty="0"/>
              <a:t> </a:t>
            </a:r>
            <a:r>
              <a:rPr lang="en-US" sz="3600" dirty="0" err="1"/>
              <a:t>ou</a:t>
            </a:r>
            <a:r>
              <a:rPr lang="en-US" sz="3600" dirty="0"/>
              <a:t> </a:t>
            </a:r>
            <a:r>
              <a:rPr lang="en-US" sz="3600" dirty="0" err="1"/>
              <a:t>à</a:t>
            </a:r>
            <a:r>
              <a:rPr lang="en-US" sz="3600" dirty="0"/>
              <a:t> un iceberg.  </a:t>
            </a:r>
          </a:p>
          <a:p>
            <a:pPr marL="0" indent="0">
              <a:buNone/>
            </a:pPr>
            <a:r>
              <a:rPr lang="en-US" sz="3600" dirty="0" err="1"/>
              <a:t>En</a:t>
            </a:r>
            <a:r>
              <a:rPr lang="en-US" sz="3600" dirty="0"/>
              <a:t> quoi </a:t>
            </a:r>
            <a:r>
              <a:rPr lang="en-US" sz="3600" dirty="0" err="1"/>
              <a:t>consiste</a:t>
            </a:r>
            <a:r>
              <a:rPr lang="en-US" sz="3600" dirty="0"/>
              <a:t> la </a:t>
            </a:r>
            <a:r>
              <a:rPr lang="en-US" sz="3600" dirty="0" err="1"/>
              <a:t>comparaison</a:t>
            </a:r>
            <a:r>
              <a:rPr lang="en-US" sz="3600" dirty="0"/>
              <a:t>?</a:t>
            </a:r>
          </a:p>
          <a:p>
            <a:pPr marL="0" indent="0">
              <a:buNone/>
            </a:pPr>
            <a:endParaRPr lang="en-US" dirty="0"/>
          </a:p>
        </p:txBody>
      </p:sp>
    </p:spTree>
    <p:extLst>
      <p:ext uri="{BB962C8B-B14F-4D97-AF65-F5344CB8AC3E}">
        <p14:creationId xmlns:p14="http://schemas.microsoft.com/office/powerpoint/2010/main" val="1191361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E3CED3-8830-45C9-8D6C-F4ECADD4F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36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BF7A728-EE04-184F-A484-B1CF1B5AE307}"/>
              </a:ext>
            </a:extLst>
          </p:cNvPr>
          <p:cNvPicPr>
            <a:picLocks noChangeAspect="1"/>
          </p:cNvPicPr>
          <p:nvPr/>
        </p:nvPicPr>
        <p:blipFill>
          <a:blip r:embed="rId3"/>
          <a:stretch>
            <a:fillRect/>
          </a:stretch>
        </p:blipFill>
        <p:spPr>
          <a:xfrm>
            <a:off x="4141740" y="666795"/>
            <a:ext cx="3908520" cy="5524411"/>
          </a:xfrm>
          <a:prstGeom prst="rect">
            <a:avLst/>
          </a:prstGeom>
        </p:spPr>
      </p:pic>
      <p:sp>
        <p:nvSpPr>
          <p:cNvPr id="9" name="Rectangle 8">
            <a:extLst>
              <a:ext uri="{FF2B5EF4-FFF2-40B4-BE49-F238E27FC236}">
                <a16:creationId xmlns:a16="http://schemas.microsoft.com/office/drawing/2014/main" id="{66F2D62A-C66C-42DF-8C05-99B0B1A8B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611" y="350556"/>
            <a:ext cx="11542779" cy="6156888"/>
          </a:xfrm>
          <a:prstGeom prst="rect">
            <a:avLst/>
          </a:prstGeom>
          <a:noFill/>
          <a:ln w="25400" cap="flat">
            <a:solidFill>
              <a:srgbClr val="7946FF"/>
            </a:solidFill>
            <a:miter lim="800000"/>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59585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19" name="Rectangle 7">
            <a:extLst>
              <a:ext uri="{FF2B5EF4-FFF2-40B4-BE49-F238E27FC236}">
                <a16:creationId xmlns:a16="http://schemas.microsoft.com/office/drawing/2014/main" id="{23E3CED3-8830-45C9-8D6C-F4ECADD4F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D5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DE2C65B-7178-7F4A-B005-29617CD5A917}"/>
              </a:ext>
            </a:extLst>
          </p:cNvPr>
          <p:cNvPicPr>
            <a:picLocks noChangeAspect="1"/>
          </p:cNvPicPr>
          <p:nvPr/>
        </p:nvPicPr>
        <p:blipFill>
          <a:blip r:embed="rId3"/>
          <a:stretch>
            <a:fillRect/>
          </a:stretch>
        </p:blipFill>
        <p:spPr>
          <a:xfrm>
            <a:off x="1988632" y="666795"/>
            <a:ext cx="8214737" cy="5524411"/>
          </a:xfrm>
          <a:prstGeom prst="rect">
            <a:avLst/>
          </a:prstGeom>
        </p:spPr>
      </p:pic>
      <p:sp>
        <p:nvSpPr>
          <p:cNvPr id="20" name="Rectangle 9">
            <a:extLst>
              <a:ext uri="{FF2B5EF4-FFF2-40B4-BE49-F238E27FC236}">
                <a16:creationId xmlns:a16="http://schemas.microsoft.com/office/drawing/2014/main" id="{66F2D62A-C66C-42DF-8C05-99B0B1A8B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611" y="350556"/>
            <a:ext cx="11542779" cy="6156888"/>
          </a:xfrm>
          <a:prstGeom prst="rect">
            <a:avLst/>
          </a:prstGeom>
          <a:noFill/>
          <a:ln w="25400" cap="flat">
            <a:solidFill>
              <a:srgbClr val="0151AA"/>
            </a:solidFill>
            <a:miter lim="800000"/>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70388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24CD8-7CD4-6C4F-AA08-FAE49CE99BBD}"/>
              </a:ext>
            </a:extLst>
          </p:cNvPr>
          <p:cNvSpPr>
            <a:spLocks noGrp="1"/>
          </p:cNvSpPr>
          <p:nvPr>
            <p:ph type="title"/>
          </p:nvPr>
        </p:nvSpPr>
        <p:spPr/>
        <p:txBody>
          <a:bodyPr/>
          <a:lstStyle/>
          <a:p>
            <a:r>
              <a:rPr lang="en-US" dirty="0" err="1"/>
              <a:t>Quelques</a:t>
            </a:r>
            <a:r>
              <a:rPr lang="en-US" dirty="0"/>
              <a:t> expressions </a:t>
            </a:r>
            <a:r>
              <a:rPr lang="en-US" dirty="0" err="1"/>
              <a:t>utiles</a:t>
            </a:r>
            <a:r>
              <a:rPr lang="en-US" dirty="0"/>
              <a:t>…</a:t>
            </a:r>
          </a:p>
        </p:txBody>
      </p:sp>
      <p:sp>
        <p:nvSpPr>
          <p:cNvPr id="3" name="Content Placeholder 2">
            <a:extLst>
              <a:ext uri="{FF2B5EF4-FFF2-40B4-BE49-F238E27FC236}">
                <a16:creationId xmlns:a16="http://schemas.microsoft.com/office/drawing/2014/main" id="{E269143B-2423-2540-9EDC-4CB1078D2630}"/>
              </a:ext>
            </a:extLst>
          </p:cNvPr>
          <p:cNvSpPr>
            <a:spLocks noGrp="1"/>
          </p:cNvSpPr>
          <p:nvPr>
            <p:ph sz="half" idx="1"/>
          </p:nvPr>
        </p:nvSpPr>
        <p:spPr/>
        <p:txBody>
          <a:bodyPr>
            <a:normAutofit fontScale="77500" lnSpcReduction="20000"/>
          </a:bodyPr>
          <a:lstStyle/>
          <a:p>
            <a:r>
              <a:rPr lang="en-US" dirty="0"/>
              <a:t>la culture (haute culture, culture </a:t>
            </a:r>
            <a:r>
              <a:rPr lang="en-US" dirty="0" err="1"/>
              <a:t>populaire</a:t>
            </a:r>
            <a:r>
              <a:rPr lang="en-US" dirty="0"/>
              <a:t>) </a:t>
            </a:r>
          </a:p>
          <a:p>
            <a:r>
              <a:rPr lang="en-US" dirty="0"/>
              <a:t>un </a:t>
            </a:r>
            <a:r>
              <a:rPr lang="en-US" dirty="0" err="1"/>
              <a:t>collectif</a:t>
            </a:r>
            <a:endParaRPr lang="en-US" dirty="0"/>
          </a:p>
          <a:p>
            <a:r>
              <a:rPr lang="en-US" dirty="0" err="1"/>
              <a:t>une</a:t>
            </a:r>
            <a:r>
              <a:rPr lang="en-US" dirty="0"/>
              <a:t> </a:t>
            </a:r>
            <a:r>
              <a:rPr lang="en-US" dirty="0" err="1"/>
              <a:t>communauté</a:t>
            </a:r>
            <a:endParaRPr lang="en-US" dirty="0"/>
          </a:p>
          <a:p>
            <a:r>
              <a:rPr lang="en-US" dirty="0"/>
              <a:t>un </a:t>
            </a:r>
            <a:r>
              <a:rPr lang="en-US" dirty="0" err="1"/>
              <a:t>comportement</a:t>
            </a:r>
            <a:endParaRPr lang="en-US" dirty="0"/>
          </a:p>
          <a:p>
            <a:r>
              <a:rPr lang="en-US" dirty="0" err="1"/>
              <a:t>une</a:t>
            </a:r>
            <a:r>
              <a:rPr lang="en-US" dirty="0"/>
              <a:t> habitude</a:t>
            </a:r>
          </a:p>
          <a:p>
            <a:r>
              <a:rPr lang="en-US" dirty="0"/>
              <a:t>la </a:t>
            </a:r>
            <a:r>
              <a:rPr lang="en-US" dirty="0" err="1"/>
              <a:t>modernité</a:t>
            </a:r>
            <a:r>
              <a:rPr lang="en-US" dirty="0"/>
              <a:t> </a:t>
            </a:r>
          </a:p>
          <a:p>
            <a:r>
              <a:rPr lang="en-US" dirty="0" err="1"/>
              <a:t>une</a:t>
            </a:r>
            <a:r>
              <a:rPr lang="en-US" dirty="0"/>
              <a:t> perspective</a:t>
            </a:r>
          </a:p>
          <a:p>
            <a:r>
              <a:rPr lang="en-US" dirty="0" err="1"/>
              <a:t>une</a:t>
            </a:r>
            <a:r>
              <a:rPr lang="en-US" dirty="0"/>
              <a:t> tradition</a:t>
            </a:r>
          </a:p>
          <a:p>
            <a:r>
              <a:rPr lang="en-US" dirty="0" err="1"/>
              <a:t>une</a:t>
            </a:r>
            <a:r>
              <a:rPr lang="en-US" dirty="0"/>
              <a:t> </a:t>
            </a:r>
            <a:r>
              <a:rPr lang="en-US" dirty="0" err="1"/>
              <a:t>valeur</a:t>
            </a:r>
            <a:r>
              <a:rPr lang="en-US" dirty="0"/>
              <a:t> </a:t>
            </a:r>
          </a:p>
        </p:txBody>
      </p:sp>
      <p:sp>
        <p:nvSpPr>
          <p:cNvPr id="4" name="Content Placeholder 3">
            <a:extLst>
              <a:ext uri="{FF2B5EF4-FFF2-40B4-BE49-F238E27FC236}">
                <a16:creationId xmlns:a16="http://schemas.microsoft.com/office/drawing/2014/main" id="{157303F5-9F22-8D46-8BDF-00B96B8A8E11}"/>
              </a:ext>
            </a:extLst>
          </p:cNvPr>
          <p:cNvSpPr>
            <a:spLocks noGrp="1"/>
          </p:cNvSpPr>
          <p:nvPr>
            <p:ph sz="half" idx="2"/>
          </p:nvPr>
        </p:nvSpPr>
        <p:spPr/>
        <p:txBody>
          <a:bodyPr>
            <a:normAutofit fontScale="77500" lnSpcReduction="20000"/>
          </a:bodyPr>
          <a:lstStyle/>
          <a:p>
            <a:r>
              <a:rPr lang="en-US" dirty="0" err="1"/>
              <a:t>culterel</a:t>
            </a:r>
            <a:r>
              <a:rPr lang="en-US" dirty="0"/>
              <a:t>, </a:t>
            </a:r>
            <a:r>
              <a:rPr lang="en-US" dirty="0" err="1"/>
              <a:t>culturelle</a:t>
            </a:r>
            <a:r>
              <a:rPr lang="en-US" dirty="0"/>
              <a:t> </a:t>
            </a:r>
          </a:p>
          <a:p>
            <a:r>
              <a:rPr lang="en-US" dirty="0" err="1"/>
              <a:t>collectif</a:t>
            </a:r>
            <a:r>
              <a:rPr lang="en-US" dirty="0"/>
              <a:t>, collective</a:t>
            </a:r>
          </a:p>
          <a:p>
            <a:r>
              <a:rPr lang="en-US" dirty="0" err="1"/>
              <a:t>avoir</a:t>
            </a:r>
            <a:r>
              <a:rPr lang="en-US" dirty="0"/>
              <a:t> </a:t>
            </a:r>
            <a:r>
              <a:rPr lang="en-US" dirty="0" err="1"/>
              <a:t>qqch</a:t>
            </a:r>
            <a:r>
              <a:rPr lang="en-US" dirty="0"/>
              <a:t> </a:t>
            </a:r>
            <a:r>
              <a:rPr lang="en-US" dirty="0" err="1"/>
              <a:t>en</a:t>
            </a:r>
            <a:r>
              <a:rPr lang="en-US" dirty="0"/>
              <a:t> </a:t>
            </a:r>
            <a:r>
              <a:rPr lang="en-US" dirty="0" err="1"/>
              <a:t>commun</a:t>
            </a:r>
            <a:endParaRPr lang="en-US" dirty="0"/>
          </a:p>
          <a:p>
            <a:r>
              <a:rPr lang="en-US" dirty="0" err="1"/>
              <a:t>habituel</a:t>
            </a:r>
            <a:r>
              <a:rPr lang="en-US" dirty="0"/>
              <a:t>, </a:t>
            </a:r>
            <a:r>
              <a:rPr lang="en-US" dirty="0" err="1"/>
              <a:t>habituelle</a:t>
            </a:r>
            <a:endParaRPr lang="en-US" dirty="0"/>
          </a:p>
          <a:p>
            <a:r>
              <a:rPr lang="en-US" dirty="0" err="1"/>
              <a:t>individuel</a:t>
            </a:r>
            <a:r>
              <a:rPr lang="en-US" dirty="0"/>
              <a:t>, </a:t>
            </a:r>
            <a:r>
              <a:rPr lang="en-US" dirty="0" err="1"/>
              <a:t>individuelle</a:t>
            </a:r>
            <a:r>
              <a:rPr lang="en-US" dirty="0"/>
              <a:t>  (un </a:t>
            </a:r>
            <a:r>
              <a:rPr lang="en-US" dirty="0" err="1"/>
              <a:t>individu</a:t>
            </a:r>
            <a:r>
              <a:rPr lang="en-US" dirty="0"/>
              <a:t> = </a:t>
            </a:r>
            <a:r>
              <a:rPr lang="en-US" dirty="0" err="1"/>
              <a:t>une</a:t>
            </a:r>
            <a:r>
              <a:rPr lang="en-US" dirty="0"/>
              <a:t> </a:t>
            </a:r>
            <a:r>
              <a:rPr lang="en-US" dirty="0" err="1"/>
              <a:t>personne</a:t>
            </a:r>
            <a:r>
              <a:rPr lang="en-US" dirty="0"/>
              <a:t>)</a:t>
            </a:r>
          </a:p>
          <a:p>
            <a:r>
              <a:rPr lang="en-US" dirty="0" err="1"/>
              <a:t>moderne</a:t>
            </a:r>
            <a:endParaRPr lang="en-US" dirty="0"/>
          </a:p>
          <a:p>
            <a:r>
              <a:rPr lang="en-US" dirty="0"/>
              <a:t>particulier, </a:t>
            </a:r>
            <a:r>
              <a:rPr lang="en-US" dirty="0" err="1"/>
              <a:t>particulière</a:t>
            </a:r>
            <a:r>
              <a:rPr lang="en-US" dirty="0"/>
              <a:t> </a:t>
            </a:r>
          </a:p>
          <a:p>
            <a:r>
              <a:rPr lang="en-US" dirty="0" err="1"/>
              <a:t>traditionnel</a:t>
            </a:r>
            <a:r>
              <a:rPr lang="en-US" dirty="0"/>
              <a:t>, </a:t>
            </a:r>
            <a:r>
              <a:rPr lang="en-US" dirty="0" err="1"/>
              <a:t>traditionnelle</a:t>
            </a:r>
            <a:endParaRPr lang="en-US" dirty="0"/>
          </a:p>
          <a:p>
            <a:endParaRPr lang="en-US" dirty="0"/>
          </a:p>
          <a:p>
            <a:endParaRPr lang="en-US" dirty="0"/>
          </a:p>
        </p:txBody>
      </p:sp>
    </p:spTree>
    <p:extLst>
      <p:ext uri="{BB962C8B-B14F-4D97-AF65-F5344CB8AC3E}">
        <p14:creationId xmlns:p14="http://schemas.microsoft.com/office/powerpoint/2010/main" val="724138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7FFD5-773C-6A4B-96AC-2EDE63E9C318}"/>
              </a:ext>
            </a:extLst>
          </p:cNvPr>
          <p:cNvSpPr>
            <a:spLocks noGrp="1"/>
          </p:cNvSpPr>
          <p:nvPr>
            <p:ph type="title"/>
          </p:nvPr>
        </p:nvSpPr>
        <p:spPr/>
        <p:txBody>
          <a:bodyPr/>
          <a:lstStyle/>
          <a:p>
            <a:r>
              <a:rPr lang="en-US" dirty="0" err="1"/>
              <a:t>Qu’est-ce</a:t>
            </a:r>
            <a:r>
              <a:rPr lang="en-US" dirty="0"/>
              <a:t> que la culture? (</a:t>
            </a:r>
            <a:r>
              <a:rPr lang="en-US" dirty="0" err="1"/>
              <a:t>vos</a:t>
            </a:r>
            <a:r>
              <a:rPr lang="en-US" dirty="0"/>
              <a:t> </a:t>
            </a:r>
            <a:r>
              <a:rPr lang="en-US" dirty="0" err="1"/>
              <a:t>réponses</a:t>
            </a:r>
            <a:r>
              <a:rPr lang="en-US" dirty="0"/>
              <a:t>)</a:t>
            </a:r>
          </a:p>
        </p:txBody>
      </p:sp>
      <p:sp>
        <p:nvSpPr>
          <p:cNvPr id="3" name="Content Placeholder 2">
            <a:extLst>
              <a:ext uri="{FF2B5EF4-FFF2-40B4-BE49-F238E27FC236}">
                <a16:creationId xmlns:a16="http://schemas.microsoft.com/office/drawing/2014/main" id="{3D4B6FC8-FFDB-7944-8E5B-C0961B8689CB}"/>
              </a:ext>
            </a:extLst>
          </p:cNvPr>
          <p:cNvSpPr>
            <a:spLocks noGrp="1"/>
          </p:cNvSpPr>
          <p:nvPr>
            <p:ph idx="1"/>
          </p:nvPr>
        </p:nvSpPr>
        <p:spPr/>
        <p:txBody>
          <a:bodyPr>
            <a:normAutofit/>
          </a:bodyPr>
          <a:lstStyle/>
          <a:p>
            <a:r>
              <a:rPr lang="en-US" sz="1800" dirty="0" err="1"/>
              <a:t>C’est</a:t>
            </a:r>
            <a:r>
              <a:rPr lang="en-US" sz="1800" dirty="0"/>
              <a:t> </a:t>
            </a:r>
            <a:r>
              <a:rPr lang="en-US" sz="1800" dirty="0" err="1"/>
              <a:t>une</a:t>
            </a:r>
            <a:r>
              <a:rPr lang="en-US" sz="1800" dirty="0"/>
              <a:t> </a:t>
            </a:r>
            <a:r>
              <a:rPr lang="en-US" sz="1800" dirty="0" err="1"/>
              <a:t>combinaison</a:t>
            </a:r>
            <a:r>
              <a:rPr lang="en-US" sz="1800" dirty="0"/>
              <a:t> des styles de vie d’un </a:t>
            </a:r>
            <a:r>
              <a:rPr lang="en-US" sz="1800" dirty="0" err="1"/>
              <a:t>groupe</a:t>
            </a:r>
            <a:r>
              <a:rPr lang="en-US" sz="1800" dirty="0"/>
              <a:t> (ex. les traditions, les fêtes, la </a:t>
            </a:r>
            <a:r>
              <a:rPr lang="en-US" sz="1800" dirty="0" err="1"/>
              <a:t>nourriture</a:t>
            </a:r>
            <a:r>
              <a:rPr lang="en-US" sz="1800" dirty="0"/>
              <a:t>, </a:t>
            </a:r>
            <a:r>
              <a:rPr lang="en-US" sz="1800" dirty="0" err="1"/>
              <a:t>l’histoire</a:t>
            </a:r>
            <a:r>
              <a:rPr lang="en-US" sz="1800" dirty="0"/>
              <a:t>)</a:t>
            </a:r>
          </a:p>
          <a:p>
            <a:r>
              <a:rPr lang="en-US" sz="1800" dirty="0" err="1"/>
              <a:t>À</a:t>
            </a:r>
            <a:r>
              <a:rPr lang="en-US" sz="1800" dirty="0"/>
              <a:t> mon </a:t>
            </a:r>
            <a:r>
              <a:rPr lang="en-US" sz="1800" dirty="0" err="1"/>
              <a:t>avis</a:t>
            </a:r>
            <a:r>
              <a:rPr lang="en-US" sz="1800" dirty="0"/>
              <a:t>, le mot "culture" </a:t>
            </a:r>
            <a:r>
              <a:rPr lang="en-US" sz="1800" dirty="0" err="1"/>
              <a:t>évoque</a:t>
            </a:r>
            <a:r>
              <a:rPr lang="en-US" sz="1800" dirty="0"/>
              <a:t> </a:t>
            </a:r>
            <a:r>
              <a:rPr lang="en-US" sz="1800" dirty="0" err="1"/>
              <a:t>toutes</a:t>
            </a:r>
            <a:r>
              <a:rPr lang="en-US" sz="1800" dirty="0"/>
              <a:t> les parties </a:t>
            </a:r>
            <a:r>
              <a:rPr lang="en-US" sz="1800" dirty="0" err="1"/>
              <a:t>d'une</a:t>
            </a:r>
            <a:r>
              <a:rPr lang="en-US" sz="1800" dirty="0"/>
              <a:t> </a:t>
            </a:r>
            <a:r>
              <a:rPr lang="en-US" sz="1800" dirty="0" err="1"/>
              <a:t>société</a:t>
            </a:r>
            <a:r>
              <a:rPr lang="en-US" sz="1800" dirty="0"/>
              <a:t> </a:t>
            </a:r>
            <a:r>
              <a:rPr lang="en-US" sz="1800" dirty="0" err="1"/>
              <a:t>liée</a:t>
            </a:r>
            <a:r>
              <a:rPr lang="en-US" sz="1800" dirty="0"/>
              <a:t> par </a:t>
            </a:r>
            <a:r>
              <a:rPr lang="en-US" sz="1800" dirty="0" err="1"/>
              <a:t>l'héritage</a:t>
            </a:r>
            <a:r>
              <a:rPr lang="en-US" sz="1800" dirty="0"/>
              <a:t> </a:t>
            </a:r>
            <a:r>
              <a:rPr lang="en-US" sz="1800" dirty="0" err="1"/>
              <a:t>partagé</a:t>
            </a:r>
            <a:r>
              <a:rPr lang="en-US" sz="1800" dirty="0"/>
              <a:t> - la langue, </a:t>
            </a:r>
            <a:r>
              <a:rPr lang="en-US" sz="1800" dirty="0" err="1"/>
              <a:t>l'histoire</a:t>
            </a:r>
            <a:r>
              <a:rPr lang="en-US" sz="1800" dirty="0"/>
              <a:t> collective, </a:t>
            </a:r>
            <a:r>
              <a:rPr lang="en-US" sz="1800" dirty="0" err="1"/>
              <a:t>l'expression</a:t>
            </a:r>
            <a:r>
              <a:rPr lang="en-US" sz="1800" dirty="0"/>
              <a:t> politique, </a:t>
            </a:r>
            <a:r>
              <a:rPr lang="en-US" sz="1800" dirty="0" err="1"/>
              <a:t>l'art</a:t>
            </a:r>
            <a:r>
              <a:rPr lang="en-US" sz="1800" dirty="0"/>
              <a:t>, et </a:t>
            </a:r>
            <a:r>
              <a:rPr lang="en-US" sz="1800" dirty="0" err="1"/>
              <a:t>l'identité</a:t>
            </a:r>
            <a:r>
              <a:rPr lang="en-US" sz="1800" dirty="0"/>
              <a:t> d'un </a:t>
            </a:r>
            <a:r>
              <a:rPr lang="en-US" sz="1800" dirty="0" err="1"/>
              <a:t>peuple</a:t>
            </a:r>
            <a:r>
              <a:rPr lang="en-US" sz="1800" dirty="0"/>
              <a:t>.</a:t>
            </a:r>
          </a:p>
          <a:p>
            <a:r>
              <a:rPr lang="en-US" sz="1800" dirty="0" err="1"/>
              <a:t>C’est</a:t>
            </a:r>
            <a:r>
              <a:rPr lang="en-US" sz="1800" dirty="0"/>
              <a:t> la chose qui </a:t>
            </a:r>
            <a:r>
              <a:rPr lang="en-US" sz="1800" dirty="0" err="1"/>
              <a:t>sépare</a:t>
            </a:r>
            <a:r>
              <a:rPr lang="en-US" sz="1800" dirty="0"/>
              <a:t> les </a:t>
            </a:r>
            <a:r>
              <a:rPr lang="en-US" sz="1800" dirty="0" err="1"/>
              <a:t>différentes</a:t>
            </a:r>
            <a:r>
              <a:rPr lang="en-US" sz="1800" dirty="0"/>
              <a:t> populations, des choses qui </a:t>
            </a:r>
            <a:r>
              <a:rPr lang="en-US" sz="1800" dirty="0" err="1"/>
              <a:t>sont</a:t>
            </a:r>
            <a:r>
              <a:rPr lang="en-US" sz="1800" dirty="0"/>
              <a:t> </a:t>
            </a:r>
            <a:r>
              <a:rPr lang="en-US" sz="1800" dirty="0" err="1"/>
              <a:t>uniques</a:t>
            </a:r>
            <a:r>
              <a:rPr lang="en-US" sz="1800" dirty="0"/>
              <a:t> </a:t>
            </a:r>
            <a:r>
              <a:rPr lang="en-US" sz="1800" dirty="0" err="1"/>
              <a:t>à</a:t>
            </a:r>
            <a:r>
              <a:rPr lang="en-US" sz="1800" dirty="0"/>
              <a:t> </a:t>
            </a:r>
            <a:r>
              <a:rPr lang="en-US" sz="1800" dirty="0" err="1"/>
              <a:t>une</a:t>
            </a:r>
            <a:r>
              <a:rPr lang="en-US" sz="1800" dirty="0"/>
              <a:t> population.  </a:t>
            </a:r>
            <a:r>
              <a:rPr lang="en-US" sz="1800" dirty="0" err="1"/>
              <a:t>En</a:t>
            </a:r>
            <a:r>
              <a:rPr lang="en-US" sz="1800" dirty="0"/>
              <a:t> </a:t>
            </a:r>
            <a:r>
              <a:rPr lang="en-US" sz="1800" dirty="0" err="1"/>
              <a:t>même</a:t>
            </a:r>
            <a:r>
              <a:rPr lang="en-US" sz="1800" dirty="0"/>
              <a:t> temps la culture, </a:t>
            </a:r>
            <a:r>
              <a:rPr lang="en-US" sz="1800" dirty="0" err="1"/>
              <a:t>c’est</a:t>
            </a:r>
            <a:r>
              <a:rPr lang="en-US" sz="1800" dirty="0"/>
              <a:t> </a:t>
            </a:r>
            <a:r>
              <a:rPr lang="en-US" sz="1800" dirty="0" err="1"/>
              <a:t>ce</a:t>
            </a:r>
            <a:r>
              <a:rPr lang="en-US" sz="1800" dirty="0"/>
              <a:t> qui unit le monde.</a:t>
            </a:r>
          </a:p>
          <a:p>
            <a:r>
              <a:rPr lang="en-US" sz="1800" dirty="0"/>
              <a:t>Il </a:t>
            </a:r>
            <a:r>
              <a:rPr lang="en-US" sz="1800" dirty="0" err="1"/>
              <a:t>s’agit</a:t>
            </a:r>
            <a:r>
              <a:rPr lang="en-US" sz="1800" dirty="0"/>
              <a:t> </a:t>
            </a:r>
            <a:r>
              <a:rPr lang="en-US" sz="1800" dirty="0" err="1"/>
              <a:t>avant</a:t>
            </a:r>
            <a:r>
              <a:rPr lang="en-US" sz="1800" dirty="0"/>
              <a:t> tout </a:t>
            </a:r>
            <a:r>
              <a:rPr lang="en-US" sz="1800" dirty="0" err="1"/>
              <a:t>d’une</a:t>
            </a:r>
            <a:r>
              <a:rPr lang="en-US" sz="1800" dirty="0"/>
              <a:t> </a:t>
            </a:r>
            <a:r>
              <a:rPr lang="en-US" sz="1800" dirty="0" err="1"/>
              <a:t>traduction</a:t>
            </a:r>
            <a:r>
              <a:rPr lang="en-US" sz="1800" dirty="0"/>
              <a:t> </a:t>
            </a:r>
            <a:r>
              <a:rPr lang="en-US" sz="1800" dirty="0" err="1"/>
              <a:t>ou</a:t>
            </a:r>
            <a:r>
              <a:rPr lang="en-US" sz="1800" dirty="0"/>
              <a:t> </a:t>
            </a:r>
            <a:r>
              <a:rPr lang="en-US" sz="1800" dirty="0" err="1"/>
              <a:t>d’une</a:t>
            </a:r>
            <a:r>
              <a:rPr lang="en-US" sz="1800" dirty="0"/>
              <a:t> </a:t>
            </a:r>
            <a:r>
              <a:rPr lang="en-US" sz="1800" dirty="0" err="1"/>
              <a:t>interprétation</a:t>
            </a:r>
            <a:r>
              <a:rPr lang="en-US" sz="1800" dirty="0"/>
              <a:t> des </a:t>
            </a:r>
            <a:r>
              <a:rPr lang="en-US" sz="1800" dirty="0" err="1"/>
              <a:t>émotions</a:t>
            </a:r>
            <a:r>
              <a:rPr lang="en-US" sz="1800" dirty="0"/>
              <a:t> </a:t>
            </a:r>
            <a:r>
              <a:rPr lang="en-US" sz="1800" dirty="0" err="1"/>
              <a:t>ou</a:t>
            </a:r>
            <a:r>
              <a:rPr lang="en-US" sz="1800" dirty="0"/>
              <a:t> des sentiments </a:t>
            </a:r>
            <a:r>
              <a:rPr lang="en-US" sz="1800" dirty="0" err="1"/>
              <a:t>provenant</a:t>
            </a:r>
            <a:r>
              <a:rPr lang="en-US" sz="1800" dirty="0"/>
              <a:t> </a:t>
            </a:r>
            <a:r>
              <a:rPr lang="en-US" sz="1800" dirty="0" err="1"/>
              <a:t>d’une</a:t>
            </a:r>
            <a:r>
              <a:rPr lang="en-US" sz="1800" dirty="0"/>
              <a:t> region, la langue, par </a:t>
            </a:r>
            <a:r>
              <a:rPr lang="en-US" sz="1800" dirty="0" err="1"/>
              <a:t>exemple</a:t>
            </a:r>
            <a:r>
              <a:rPr lang="en-US" sz="1800" dirty="0"/>
              <a:t> (il se </a:t>
            </a:r>
            <a:r>
              <a:rPr lang="en-US" sz="1800" dirty="0" err="1"/>
              <a:t>peut</a:t>
            </a:r>
            <a:r>
              <a:rPr lang="en-US" sz="1800" dirty="0"/>
              <a:t> que la </a:t>
            </a:r>
            <a:r>
              <a:rPr lang="en-US" sz="1800" dirty="0" err="1"/>
              <a:t>spécificité</a:t>
            </a:r>
            <a:r>
              <a:rPr lang="en-US" sz="1800" dirty="0"/>
              <a:t> d’un </a:t>
            </a:r>
            <a:r>
              <a:rPr lang="en-US" sz="1800" dirty="0" err="1"/>
              <a:t>phénomène</a:t>
            </a:r>
            <a:r>
              <a:rPr lang="en-US" sz="1800" dirty="0"/>
              <a:t> le </a:t>
            </a:r>
            <a:r>
              <a:rPr lang="en-US" sz="1800" dirty="0" err="1"/>
              <a:t>rende</a:t>
            </a:r>
            <a:r>
              <a:rPr lang="en-US" sz="1800" dirty="0"/>
              <a:t> </a:t>
            </a:r>
            <a:r>
              <a:rPr lang="en-US" sz="1800" dirty="0" err="1"/>
              <a:t>intraduisible</a:t>
            </a:r>
            <a:r>
              <a:rPr lang="en-US" sz="1800" dirty="0"/>
              <a:t> </a:t>
            </a:r>
            <a:r>
              <a:rPr lang="en-US" sz="1800" dirty="0" err="1"/>
              <a:t>d’une</a:t>
            </a:r>
            <a:r>
              <a:rPr lang="en-US" sz="1800" dirty="0"/>
              <a:t> langue </a:t>
            </a:r>
            <a:r>
              <a:rPr lang="en-US" sz="1800" dirty="0" err="1"/>
              <a:t>à</a:t>
            </a:r>
            <a:r>
              <a:rPr lang="en-US" sz="1800" dirty="0"/>
              <a:t> </a:t>
            </a:r>
            <a:r>
              <a:rPr lang="en-US" sz="1800" dirty="0" err="1"/>
              <a:t>une</a:t>
            </a:r>
            <a:r>
              <a:rPr lang="en-US" sz="1800" dirty="0"/>
              <a:t> </a:t>
            </a:r>
            <a:r>
              <a:rPr lang="en-US" sz="1800" dirty="0" err="1"/>
              <a:t>autre</a:t>
            </a:r>
            <a:r>
              <a:rPr lang="en-US" sz="1800" dirty="0"/>
              <a:t>)</a:t>
            </a:r>
          </a:p>
          <a:p>
            <a:r>
              <a:rPr lang="en-US" sz="1800" dirty="0"/>
              <a:t>La culture, </a:t>
            </a:r>
            <a:r>
              <a:rPr lang="en-US" sz="1800" dirty="0" err="1"/>
              <a:t>ce</a:t>
            </a:r>
            <a:r>
              <a:rPr lang="en-US" sz="1800" dirty="0"/>
              <a:t> </a:t>
            </a:r>
            <a:r>
              <a:rPr lang="en-US" sz="1800" dirty="0" err="1"/>
              <a:t>sont</a:t>
            </a:r>
            <a:r>
              <a:rPr lang="en-US" sz="1800" dirty="0"/>
              <a:t> les </a:t>
            </a:r>
            <a:r>
              <a:rPr lang="en-US" sz="1800" dirty="0" err="1"/>
              <a:t>normes</a:t>
            </a:r>
            <a:r>
              <a:rPr lang="en-US" sz="1800" dirty="0"/>
              <a:t> et les traditions d’un </a:t>
            </a:r>
            <a:r>
              <a:rPr lang="en-US" sz="1800" dirty="0" err="1"/>
              <a:t>groupe</a:t>
            </a:r>
            <a:endParaRPr lang="en-US" sz="1800" dirty="0"/>
          </a:p>
          <a:p>
            <a:endParaRPr lang="en-US" sz="2000" dirty="0"/>
          </a:p>
          <a:p>
            <a:endParaRPr lang="en-US" sz="2000" dirty="0"/>
          </a:p>
          <a:p>
            <a:endParaRPr lang="en-US" dirty="0"/>
          </a:p>
        </p:txBody>
      </p:sp>
    </p:spTree>
    <p:extLst>
      <p:ext uri="{BB962C8B-B14F-4D97-AF65-F5344CB8AC3E}">
        <p14:creationId xmlns:p14="http://schemas.microsoft.com/office/powerpoint/2010/main" val="2836567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05CF7-C455-7D4B-B0D7-E91A0DA173AA}"/>
              </a:ext>
            </a:extLst>
          </p:cNvPr>
          <p:cNvSpPr>
            <a:spLocks noGrp="1"/>
          </p:cNvSpPr>
          <p:nvPr>
            <p:ph type="title"/>
          </p:nvPr>
        </p:nvSpPr>
        <p:spPr/>
        <p:txBody>
          <a:bodyPr/>
          <a:lstStyle/>
          <a:p>
            <a:r>
              <a:rPr lang="en-US" dirty="0" err="1"/>
              <a:t>Qu’est-ce</a:t>
            </a:r>
            <a:r>
              <a:rPr lang="en-US" dirty="0"/>
              <a:t> que la culture?   Vos </a:t>
            </a:r>
            <a:r>
              <a:rPr lang="en-US" dirty="0" err="1"/>
              <a:t>réponses</a:t>
            </a:r>
            <a:endParaRPr lang="en-US" dirty="0"/>
          </a:p>
        </p:txBody>
      </p:sp>
      <p:sp>
        <p:nvSpPr>
          <p:cNvPr id="3" name="Content Placeholder 2">
            <a:extLst>
              <a:ext uri="{FF2B5EF4-FFF2-40B4-BE49-F238E27FC236}">
                <a16:creationId xmlns:a16="http://schemas.microsoft.com/office/drawing/2014/main" id="{306E1834-417C-4E4D-B3B1-30EADF3F02B8}"/>
              </a:ext>
            </a:extLst>
          </p:cNvPr>
          <p:cNvSpPr>
            <a:spLocks noGrp="1"/>
          </p:cNvSpPr>
          <p:nvPr>
            <p:ph idx="1"/>
          </p:nvPr>
        </p:nvSpPr>
        <p:spPr/>
        <p:txBody>
          <a:bodyPr>
            <a:normAutofit fontScale="85000" lnSpcReduction="20000"/>
          </a:bodyPr>
          <a:lstStyle/>
          <a:p>
            <a:r>
              <a:rPr lang="en-US" sz="2600" dirty="0"/>
              <a:t>A mon </a:t>
            </a:r>
            <a:r>
              <a:rPr lang="en-US" sz="2600" dirty="0" err="1"/>
              <a:t>avis</a:t>
            </a:r>
            <a:r>
              <a:rPr lang="en-US" sz="2600" dirty="0"/>
              <a:t>, </a:t>
            </a:r>
            <a:r>
              <a:rPr lang="en-US" sz="2600" dirty="0" err="1"/>
              <a:t>une</a:t>
            </a:r>
            <a:r>
              <a:rPr lang="en-US" sz="2600" dirty="0"/>
              <a:t> "culture" </a:t>
            </a:r>
            <a:r>
              <a:rPr lang="en-US" sz="2600" dirty="0" err="1"/>
              <a:t>est</a:t>
            </a:r>
            <a:r>
              <a:rPr lang="en-US" sz="2600" dirty="0"/>
              <a:t> un ensemble de </a:t>
            </a:r>
            <a:r>
              <a:rPr lang="en-US" sz="2600" b="1" dirty="0" err="1"/>
              <a:t>comportements</a:t>
            </a:r>
            <a:r>
              <a:rPr lang="en-US" sz="2600" b="1" dirty="0"/>
              <a:t> </a:t>
            </a:r>
            <a:r>
              <a:rPr lang="en-US" sz="2600" dirty="0" err="1"/>
              <a:t>suivis</a:t>
            </a:r>
            <a:r>
              <a:rPr lang="en-US" sz="2600" dirty="0"/>
              <a:t> par un </a:t>
            </a:r>
            <a:r>
              <a:rPr lang="en-US" sz="2600" dirty="0" err="1"/>
              <a:t>groupe</a:t>
            </a:r>
            <a:r>
              <a:rPr lang="en-US" sz="2600" dirty="0"/>
              <a:t> de </a:t>
            </a:r>
            <a:r>
              <a:rPr lang="en-US" sz="2600" dirty="0" err="1"/>
              <a:t>personnes</a:t>
            </a:r>
            <a:r>
              <a:rPr lang="en-US" sz="2600" dirty="0"/>
              <a:t> qui </a:t>
            </a:r>
            <a:r>
              <a:rPr lang="en-US" sz="2600" dirty="0" err="1"/>
              <a:t>partagent</a:t>
            </a:r>
            <a:r>
              <a:rPr lang="en-US" sz="2600" dirty="0"/>
              <a:t> le </a:t>
            </a:r>
            <a:r>
              <a:rPr lang="en-US" sz="2600" dirty="0" err="1"/>
              <a:t>même</a:t>
            </a:r>
            <a:r>
              <a:rPr lang="en-US" sz="2600" dirty="0"/>
              <a:t> </a:t>
            </a:r>
            <a:r>
              <a:rPr lang="en-US" sz="2600" dirty="0" err="1"/>
              <a:t>héritage</a:t>
            </a:r>
            <a:r>
              <a:rPr lang="en-US" sz="2600" dirty="0"/>
              <a:t>, </a:t>
            </a:r>
            <a:r>
              <a:rPr lang="en-US" sz="2600" dirty="0" err="1"/>
              <a:t>environnement</a:t>
            </a:r>
            <a:r>
              <a:rPr lang="en-US" sz="2600" dirty="0"/>
              <a:t> </a:t>
            </a:r>
            <a:r>
              <a:rPr lang="en-US" sz="2600" dirty="0" err="1"/>
              <a:t>ou</a:t>
            </a:r>
            <a:r>
              <a:rPr lang="en-US" sz="2600" dirty="0"/>
              <a:t> les </a:t>
            </a:r>
            <a:r>
              <a:rPr lang="en-US" sz="2600" dirty="0" err="1"/>
              <a:t>mêmes</a:t>
            </a:r>
            <a:r>
              <a:rPr lang="en-US" sz="2600" dirty="0"/>
              <a:t> </a:t>
            </a:r>
            <a:r>
              <a:rPr lang="en-US" sz="2600" b="1" dirty="0" err="1"/>
              <a:t>interêts</a:t>
            </a:r>
            <a:r>
              <a:rPr lang="en-US" sz="2600" b="1" dirty="0"/>
              <a:t>. </a:t>
            </a:r>
            <a:r>
              <a:rPr lang="en-US" sz="2600" dirty="0"/>
              <a:t>Par example, il </a:t>
            </a:r>
            <a:r>
              <a:rPr lang="en-US" sz="2600" dirty="0" err="1"/>
              <a:t>existe</a:t>
            </a:r>
            <a:r>
              <a:rPr lang="en-US" sz="2600" dirty="0"/>
              <a:t> des cultures qui </a:t>
            </a:r>
            <a:r>
              <a:rPr lang="en-US" sz="2600" dirty="0" err="1"/>
              <a:t>viennent</a:t>
            </a:r>
            <a:r>
              <a:rPr lang="en-US" sz="2600" dirty="0"/>
              <a:t> d'un </a:t>
            </a:r>
            <a:r>
              <a:rPr lang="en-US" sz="2600" dirty="0" err="1"/>
              <a:t>héritage</a:t>
            </a:r>
            <a:r>
              <a:rPr lang="en-US" sz="2600" dirty="0"/>
              <a:t> religieux, </a:t>
            </a:r>
            <a:r>
              <a:rPr lang="en-US" sz="2600" dirty="0" err="1"/>
              <a:t>comme</a:t>
            </a:r>
            <a:r>
              <a:rPr lang="en-US" sz="2600" dirty="0"/>
              <a:t> </a:t>
            </a:r>
            <a:r>
              <a:rPr lang="en-US" sz="2600" dirty="0" err="1"/>
              <a:t>celle</a:t>
            </a:r>
            <a:r>
              <a:rPr lang="en-US" sz="2600" dirty="0"/>
              <a:t> des </a:t>
            </a:r>
            <a:r>
              <a:rPr lang="en-US" sz="2600" dirty="0" err="1"/>
              <a:t>Chrétiens</a:t>
            </a:r>
            <a:r>
              <a:rPr lang="en-US" sz="2600" dirty="0"/>
              <a:t> </a:t>
            </a:r>
            <a:r>
              <a:rPr lang="en-US" sz="2600" dirty="0" err="1"/>
              <a:t>ou</a:t>
            </a:r>
            <a:r>
              <a:rPr lang="en-US" sz="2600" dirty="0"/>
              <a:t> des </a:t>
            </a:r>
            <a:r>
              <a:rPr lang="en-US" sz="2600" dirty="0" err="1"/>
              <a:t>Juifs</a:t>
            </a:r>
            <a:r>
              <a:rPr lang="en-US" sz="2600" dirty="0"/>
              <a:t>. Il </a:t>
            </a:r>
            <a:r>
              <a:rPr lang="en-US" sz="2600" dirty="0" err="1"/>
              <a:t>existe</a:t>
            </a:r>
            <a:r>
              <a:rPr lang="en-US" sz="2600" dirty="0"/>
              <a:t> </a:t>
            </a:r>
            <a:r>
              <a:rPr lang="en-US" sz="2600" dirty="0" err="1"/>
              <a:t>aussi</a:t>
            </a:r>
            <a:r>
              <a:rPr lang="en-US" sz="2600" dirty="0"/>
              <a:t> des cultures qui </a:t>
            </a:r>
            <a:r>
              <a:rPr lang="en-US" sz="2600" dirty="0" err="1"/>
              <a:t>sont</a:t>
            </a:r>
            <a:r>
              <a:rPr lang="en-US" sz="2600" dirty="0"/>
              <a:t> le </a:t>
            </a:r>
            <a:r>
              <a:rPr lang="en-US" sz="2600" dirty="0" err="1"/>
              <a:t>resultat</a:t>
            </a:r>
            <a:r>
              <a:rPr lang="en-US" sz="2600" dirty="0"/>
              <a:t> de </a:t>
            </a:r>
            <a:r>
              <a:rPr lang="en-US" sz="2600" dirty="0" err="1"/>
              <a:t>l'environnement</a:t>
            </a:r>
            <a:r>
              <a:rPr lang="en-US" sz="2600" dirty="0"/>
              <a:t>. Les </a:t>
            </a:r>
            <a:r>
              <a:rPr lang="en-US" sz="2600" dirty="0" err="1"/>
              <a:t>personnes</a:t>
            </a:r>
            <a:r>
              <a:rPr lang="en-US" sz="2600" dirty="0"/>
              <a:t> qui </a:t>
            </a:r>
            <a:r>
              <a:rPr lang="en-US" sz="2600" dirty="0" err="1"/>
              <a:t>vivent</a:t>
            </a:r>
            <a:r>
              <a:rPr lang="en-US" sz="2600" dirty="0"/>
              <a:t> dans </a:t>
            </a:r>
            <a:r>
              <a:rPr lang="en-US" sz="2600" dirty="0" err="1"/>
              <a:t>l'environnment</a:t>
            </a:r>
            <a:r>
              <a:rPr lang="en-US" sz="2600" dirty="0"/>
              <a:t> des </a:t>
            </a:r>
            <a:r>
              <a:rPr lang="en-US" sz="2600" dirty="0" err="1"/>
              <a:t>Etats</a:t>
            </a:r>
            <a:r>
              <a:rPr lang="en-US" sz="2600" dirty="0"/>
              <a:t>-Unis, par </a:t>
            </a:r>
            <a:r>
              <a:rPr lang="en-US" sz="2600" dirty="0" err="1"/>
              <a:t>exemple</a:t>
            </a:r>
            <a:r>
              <a:rPr lang="en-US" sz="2600" dirty="0"/>
              <a:t>, </a:t>
            </a:r>
            <a:r>
              <a:rPr lang="en-US" sz="2600" dirty="0" err="1"/>
              <a:t>participent</a:t>
            </a:r>
            <a:r>
              <a:rPr lang="en-US" sz="2600" dirty="0"/>
              <a:t> </a:t>
            </a:r>
            <a:r>
              <a:rPr lang="en-US" sz="2600" dirty="0" err="1"/>
              <a:t>à</a:t>
            </a:r>
            <a:r>
              <a:rPr lang="en-US" sz="2600" dirty="0"/>
              <a:t> la culture </a:t>
            </a:r>
            <a:r>
              <a:rPr lang="en-US" sz="2600" dirty="0" err="1"/>
              <a:t>américaine</a:t>
            </a:r>
            <a:r>
              <a:rPr lang="en-US" sz="2600" dirty="0"/>
              <a:t>. </a:t>
            </a:r>
            <a:r>
              <a:rPr lang="en-US" sz="2600" dirty="0" err="1"/>
              <a:t>Cette</a:t>
            </a:r>
            <a:r>
              <a:rPr lang="en-US" sz="2600" dirty="0"/>
              <a:t> </a:t>
            </a:r>
            <a:r>
              <a:rPr lang="en-US" sz="2600" dirty="0" err="1"/>
              <a:t>sorte</a:t>
            </a:r>
            <a:r>
              <a:rPr lang="en-US" sz="2600" dirty="0"/>
              <a:t> de culture nous </a:t>
            </a:r>
            <a:r>
              <a:rPr lang="en-US" sz="2600" dirty="0" err="1"/>
              <a:t>permet</a:t>
            </a:r>
            <a:r>
              <a:rPr lang="en-US" sz="2600" dirty="0"/>
              <a:t> de </a:t>
            </a:r>
            <a:r>
              <a:rPr lang="en-US" sz="2600" dirty="0" err="1"/>
              <a:t>définir</a:t>
            </a:r>
            <a:r>
              <a:rPr lang="en-US" sz="2600" dirty="0"/>
              <a:t> la "</a:t>
            </a:r>
            <a:r>
              <a:rPr lang="en-US" sz="2600" dirty="0" err="1"/>
              <a:t>différence</a:t>
            </a:r>
            <a:r>
              <a:rPr lang="en-US" sz="2600" dirty="0"/>
              <a:t> </a:t>
            </a:r>
            <a:r>
              <a:rPr lang="en-US" sz="2600" dirty="0" err="1"/>
              <a:t>culturelle</a:t>
            </a:r>
            <a:r>
              <a:rPr lang="en-US" sz="2600" dirty="0"/>
              <a:t>" </a:t>
            </a:r>
            <a:r>
              <a:rPr lang="en-US" sz="2600" dirty="0" err="1"/>
              <a:t>comme</a:t>
            </a:r>
            <a:r>
              <a:rPr lang="en-US" sz="2600" dirty="0"/>
              <a:t> </a:t>
            </a:r>
            <a:r>
              <a:rPr lang="en-US" sz="2600" dirty="0" err="1"/>
              <a:t>une</a:t>
            </a:r>
            <a:r>
              <a:rPr lang="en-US" sz="2600" dirty="0"/>
              <a:t> </a:t>
            </a:r>
            <a:r>
              <a:rPr lang="en-US" sz="2600" dirty="0" err="1"/>
              <a:t>différence</a:t>
            </a:r>
            <a:r>
              <a:rPr lang="en-US" sz="2600" dirty="0"/>
              <a:t> de </a:t>
            </a:r>
            <a:r>
              <a:rPr lang="en-US" sz="2600" b="1" dirty="0" err="1"/>
              <a:t>coutumes</a:t>
            </a:r>
            <a:r>
              <a:rPr lang="en-US" sz="2600" dirty="0"/>
              <a:t> entre deux cultures. Par </a:t>
            </a:r>
            <a:r>
              <a:rPr lang="en-US" sz="2600" dirty="0" err="1"/>
              <a:t>exemple</a:t>
            </a:r>
            <a:r>
              <a:rPr lang="en-US" sz="2600" dirty="0"/>
              <a:t>, </a:t>
            </a:r>
            <a:r>
              <a:rPr lang="en-US" sz="2600" b="1" dirty="0"/>
              <a:t>la pratique </a:t>
            </a:r>
            <a:r>
              <a:rPr lang="en-US" sz="2600" dirty="0" err="1"/>
              <a:t>américaine</a:t>
            </a:r>
            <a:r>
              <a:rPr lang="en-US" sz="2600" dirty="0"/>
              <a:t> de </a:t>
            </a:r>
            <a:r>
              <a:rPr lang="en-US" sz="2600" dirty="0" err="1"/>
              <a:t>consommer</a:t>
            </a:r>
            <a:r>
              <a:rPr lang="en-US" sz="2600" dirty="0"/>
              <a:t> des burgers </a:t>
            </a:r>
            <a:r>
              <a:rPr lang="en-US" sz="2600" dirty="0" err="1"/>
              <a:t>est</a:t>
            </a:r>
            <a:r>
              <a:rPr lang="en-US" sz="2600" dirty="0"/>
              <a:t> </a:t>
            </a:r>
            <a:r>
              <a:rPr lang="en-US" sz="2600" dirty="0" err="1"/>
              <a:t>une</a:t>
            </a:r>
            <a:r>
              <a:rPr lang="en-US" sz="2600" dirty="0"/>
              <a:t> </a:t>
            </a:r>
            <a:r>
              <a:rPr lang="en-US" sz="2600" dirty="0" err="1"/>
              <a:t>différence</a:t>
            </a:r>
            <a:r>
              <a:rPr lang="en-US" sz="2600" dirty="0"/>
              <a:t> </a:t>
            </a:r>
            <a:r>
              <a:rPr lang="en-US" sz="2600" dirty="0" err="1"/>
              <a:t>culturelle</a:t>
            </a:r>
            <a:r>
              <a:rPr lang="en-US" sz="2600" dirty="0"/>
              <a:t> du pain focaccia </a:t>
            </a:r>
            <a:r>
              <a:rPr lang="en-US" sz="2600" dirty="0" err="1"/>
              <a:t>d'Italy</a:t>
            </a:r>
            <a:r>
              <a:rPr lang="en-US" sz="2600" dirty="0"/>
              <a:t>. Il </a:t>
            </a:r>
            <a:r>
              <a:rPr lang="en-US" sz="2600" dirty="0" err="1"/>
              <a:t>existe</a:t>
            </a:r>
            <a:r>
              <a:rPr lang="en-US" sz="2600" dirty="0"/>
              <a:t> </a:t>
            </a:r>
            <a:r>
              <a:rPr lang="en-US" sz="2600" dirty="0" err="1"/>
              <a:t>aussi</a:t>
            </a:r>
            <a:r>
              <a:rPr lang="en-US" sz="2600" dirty="0"/>
              <a:t> beaucoup de cultures </a:t>
            </a:r>
            <a:r>
              <a:rPr lang="en-US" sz="2600" dirty="0" err="1"/>
              <a:t>d'individuelles</a:t>
            </a:r>
            <a:r>
              <a:rPr lang="en-US" sz="2600" dirty="0"/>
              <a:t> avec les memes </a:t>
            </a:r>
            <a:r>
              <a:rPr lang="en-US" sz="2600" dirty="0" err="1"/>
              <a:t>intérêts</a:t>
            </a:r>
            <a:r>
              <a:rPr lang="en-US" sz="2600" dirty="0"/>
              <a:t>, par </a:t>
            </a:r>
            <a:r>
              <a:rPr lang="en-US" sz="2600" dirty="0" err="1"/>
              <a:t>exemple</a:t>
            </a:r>
            <a:r>
              <a:rPr lang="en-US" sz="2600" dirty="0"/>
              <a:t> la culture des "Gamers" </a:t>
            </a:r>
            <a:r>
              <a:rPr lang="en-US" sz="2600" dirty="0" err="1"/>
              <a:t>ou</a:t>
            </a:r>
            <a:r>
              <a:rPr lang="en-US" sz="2600" dirty="0"/>
              <a:t> la culture du tennis.</a:t>
            </a:r>
          </a:p>
          <a:p>
            <a:endParaRPr lang="en-US" sz="2000" dirty="0"/>
          </a:p>
        </p:txBody>
      </p:sp>
    </p:spTree>
    <p:extLst>
      <p:ext uri="{BB962C8B-B14F-4D97-AF65-F5344CB8AC3E}">
        <p14:creationId xmlns:p14="http://schemas.microsoft.com/office/powerpoint/2010/main" val="290462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91E81-6FD0-0143-9A4D-41E4FC39DB3D}"/>
              </a:ext>
            </a:extLst>
          </p:cNvPr>
          <p:cNvSpPr>
            <a:spLocks noGrp="1"/>
          </p:cNvSpPr>
          <p:nvPr>
            <p:ph type="title"/>
          </p:nvPr>
        </p:nvSpPr>
        <p:spPr/>
        <p:txBody>
          <a:bodyPr/>
          <a:lstStyle/>
          <a:p>
            <a:r>
              <a:rPr lang="en-US" dirty="0"/>
              <a:t>Vos </a:t>
            </a:r>
            <a:r>
              <a:rPr lang="en-US" dirty="0" err="1"/>
              <a:t>réponses</a:t>
            </a:r>
            <a:r>
              <a:rPr lang="en-US" dirty="0"/>
              <a:t>, suite </a:t>
            </a:r>
          </a:p>
        </p:txBody>
      </p:sp>
      <p:sp>
        <p:nvSpPr>
          <p:cNvPr id="3" name="Content Placeholder 2">
            <a:extLst>
              <a:ext uri="{FF2B5EF4-FFF2-40B4-BE49-F238E27FC236}">
                <a16:creationId xmlns:a16="http://schemas.microsoft.com/office/drawing/2014/main" id="{46E962B8-3A0E-5C4F-A4E8-772779216922}"/>
              </a:ext>
            </a:extLst>
          </p:cNvPr>
          <p:cNvSpPr>
            <a:spLocks noGrp="1"/>
          </p:cNvSpPr>
          <p:nvPr>
            <p:ph idx="1"/>
          </p:nvPr>
        </p:nvSpPr>
        <p:spPr/>
        <p:txBody>
          <a:bodyPr>
            <a:noAutofit/>
          </a:bodyPr>
          <a:lstStyle/>
          <a:p>
            <a:r>
              <a:rPr lang="en-US" sz="1800" dirty="0"/>
              <a:t>La culture </a:t>
            </a:r>
            <a:r>
              <a:rPr lang="en-US" sz="1800" dirty="0" err="1"/>
              <a:t>est</a:t>
            </a:r>
            <a:r>
              <a:rPr lang="en-US" sz="1800" dirty="0"/>
              <a:t> </a:t>
            </a:r>
            <a:r>
              <a:rPr lang="en-US" sz="1800" dirty="0" err="1"/>
              <a:t>une</a:t>
            </a:r>
            <a:r>
              <a:rPr lang="en-US" sz="1800" dirty="0"/>
              <a:t> </a:t>
            </a:r>
            <a:r>
              <a:rPr lang="en-US" sz="1800" dirty="0" err="1"/>
              <a:t>combinaison</a:t>
            </a:r>
            <a:r>
              <a:rPr lang="en-US" sz="1800" dirty="0"/>
              <a:t> de traditions, pratiques, </a:t>
            </a:r>
            <a:r>
              <a:rPr lang="en-US" sz="1800" dirty="0" err="1"/>
              <a:t>croyances</a:t>
            </a:r>
            <a:r>
              <a:rPr lang="en-US" sz="1800" dirty="0"/>
              <a:t> et </a:t>
            </a:r>
            <a:r>
              <a:rPr lang="en-US" sz="1800" dirty="0" err="1"/>
              <a:t>valeurs</a:t>
            </a:r>
            <a:r>
              <a:rPr lang="en-US" sz="1800" dirty="0"/>
              <a:t> </a:t>
            </a:r>
            <a:r>
              <a:rPr lang="en-US" sz="1800" dirty="0" err="1"/>
              <a:t>spécifiques</a:t>
            </a:r>
            <a:r>
              <a:rPr lang="en-US" sz="1800" dirty="0"/>
              <a:t> </a:t>
            </a:r>
            <a:r>
              <a:rPr lang="en-US" sz="1800" dirty="0" err="1"/>
              <a:t>à</a:t>
            </a:r>
            <a:r>
              <a:rPr lang="en-US" sz="1800" dirty="0"/>
              <a:t> </a:t>
            </a:r>
            <a:r>
              <a:rPr lang="en-US" sz="1800" dirty="0" err="1"/>
              <a:t>une</a:t>
            </a:r>
            <a:r>
              <a:rPr lang="en-US" sz="1800" dirty="0"/>
              <a:t> </a:t>
            </a:r>
            <a:r>
              <a:rPr lang="en-US" sz="1800" dirty="0" err="1"/>
              <a:t>région</a:t>
            </a:r>
            <a:r>
              <a:rPr lang="en-US" sz="1800" dirty="0"/>
              <a:t> </a:t>
            </a:r>
            <a:r>
              <a:rPr lang="en-US" sz="1800" dirty="0" err="1"/>
              <a:t>ou</a:t>
            </a:r>
            <a:r>
              <a:rPr lang="en-US" sz="1800" dirty="0"/>
              <a:t> un </a:t>
            </a:r>
            <a:r>
              <a:rPr lang="en-US" sz="1800" dirty="0" err="1"/>
              <a:t>groupe</a:t>
            </a:r>
            <a:r>
              <a:rPr lang="en-US" sz="1800" dirty="0"/>
              <a:t>. </a:t>
            </a:r>
            <a:r>
              <a:rPr lang="en-US" sz="1800" dirty="0" err="1"/>
              <a:t>Quand</a:t>
            </a:r>
            <a:r>
              <a:rPr lang="en-US" sz="1800" dirty="0"/>
              <a:t> </a:t>
            </a:r>
            <a:r>
              <a:rPr lang="en-US" sz="1800" dirty="0" err="1"/>
              <a:t>j'entends</a:t>
            </a:r>
            <a:r>
              <a:rPr lang="en-US" sz="1800" dirty="0"/>
              <a:t> les mots "culture" et "</a:t>
            </a:r>
            <a:r>
              <a:rPr lang="en-US" sz="1800" dirty="0" err="1"/>
              <a:t>différence</a:t>
            </a:r>
            <a:r>
              <a:rPr lang="en-US" sz="1800" dirty="0"/>
              <a:t> </a:t>
            </a:r>
            <a:r>
              <a:rPr lang="en-US" sz="1800" dirty="0" err="1"/>
              <a:t>culturelle</a:t>
            </a:r>
            <a:r>
              <a:rPr lang="en-US" sz="1800" dirty="0"/>
              <a:t>," je </a:t>
            </a:r>
            <a:r>
              <a:rPr lang="en-US" sz="1800" dirty="0" err="1"/>
              <a:t>pense</a:t>
            </a:r>
            <a:r>
              <a:rPr lang="en-US" sz="1800" dirty="0"/>
              <a:t> aux </a:t>
            </a:r>
            <a:r>
              <a:rPr lang="en-US" sz="1800" dirty="0" err="1"/>
              <a:t>langues</a:t>
            </a:r>
            <a:r>
              <a:rPr lang="en-US" sz="1800" dirty="0"/>
              <a:t> </a:t>
            </a:r>
            <a:r>
              <a:rPr lang="en-US" sz="1800" dirty="0" err="1"/>
              <a:t>différentes</a:t>
            </a:r>
            <a:r>
              <a:rPr lang="en-US" sz="1800" dirty="0"/>
              <a:t>, la </a:t>
            </a:r>
            <a:r>
              <a:rPr lang="en-US" sz="1800" dirty="0" err="1"/>
              <a:t>gastronomie</a:t>
            </a:r>
            <a:r>
              <a:rPr lang="en-US" sz="1800" dirty="0"/>
              <a:t> et des traditions </a:t>
            </a:r>
            <a:r>
              <a:rPr lang="en-US" sz="1800" dirty="0" err="1"/>
              <a:t>régionales</a:t>
            </a:r>
            <a:r>
              <a:rPr lang="en-US" sz="1800" dirty="0"/>
              <a:t> et le style de vie dans </a:t>
            </a:r>
            <a:r>
              <a:rPr lang="en-US" sz="1800" dirty="0" err="1"/>
              <a:t>autres</a:t>
            </a:r>
            <a:r>
              <a:rPr lang="en-US" sz="1800" dirty="0"/>
              <a:t> pays. </a:t>
            </a:r>
            <a:r>
              <a:rPr lang="en-US" sz="1800" dirty="0" err="1"/>
              <a:t>Ces</a:t>
            </a:r>
            <a:r>
              <a:rPr lang="en-US" sz="1800" dirty="0"/>
              <a:t> mots </a:t>
            </a:r>
            <a:r>
              <a:rPr lang="en-US" sz="1800" dirty="0" err="1"/>
              <a:t>peuvent</a:t>
            </a:r>
            <a:r>
              <a:rPr lang="en-US" sz="1800" dirty="0"/>
              <a:t> </a:t>
            </a:r>
            <a:r>
              <a:rPr lang="en-US" sz="1800" dirty="0" err="1"/>
              <a:t>aussi</a:t>
            </a:r>
            <a:r>
              <a:rPr lang="en-US" sz="1800" dirty="0"/>
              <a:t> me rappeler des </a:t>
            </a:r>
            <a:r>
              <a:rPr lang="en-US" sz="1800" dirty="0" err="1"/>
              <a:t>stéréotypes</a:t>
            </a:r>
            <a:r>
              <a:rPr lang="en-US" sz="1800" dirty="0"/>
              <a:t>. Par </a:t>
            </a:r>
            <a:r>
              <a:rPr lang="en-US" sz="1800" dirty="0" err="1"/>
              <a:t>exemple</a:t>
            </a:r>
            <a:r>
              <a:rPr lang="en-US" sz="1800" dirty="0"/>
              <a:t>, </a:t>
            </a:r>
            <a:r>
              <a:rPr lang="en-US" sz="1800" dirty="0" err="1"/>
              <a:t>quand</a:t>
            </a:r>
            <a:r>
              <a:rPr lang="en-US" sz="1800" dirty="0"/>
              <a:t> je </a:t>
            </a:r>
            <a:r>
              <a:rPr lang="en-US" sz="1800" dirty="0" err="1"/>
              <a:t>pense</a:t>
            </a:r>
            <a:r>
              <a:rPr lang="en-US" sz="1800" dirty="0"/>
              <a:t> </a:t>
            </a:r>
            <a:r>
              <a:rPr lang="en-US" sz="1800" dirty="0" err="1"/>
              <a:t>à</a:t>
            </a:r>
            <a:r>
              <a:rPr lang="en-US" sz="1800" dirty="0"/>
              <a:t> la culture </a:t>
            </a:r>
            <a:r>
              <a:rPr lang="en-US" sz="1800" dirty="0" err="1"/>
              <a:t>américaine</a:t>
            </a:r>
            <a:r>
              <a:rPr lang="en-US" sz="1800" dirty="0"/>
              <a:t>, </a:t>
            </a:r>
            <a:r>
              <a:rPr lang="en-US" sz="1800" dirty="0" err="1"/>
              <a:t>j'imagine</a:t>
            </a:r>
            <a:r>
              <a:rPr lang="en-US" sz="1800" dirty="0"/>
              <a:t> des </a:t>
            </a:r>
            <a:r>
              <a:rPr lang="en-US" sz="1800" dirty="0" err="1"/>
              <a:t>événements</a:t>
            </a:r>
            <a:r>
              <a:rPr lang="en-US" sz="1800" dirty="0"/>
              <a:t> </a:t>
            </a:r>
            <a:r>
              <a:rPr lang="en-US" sz="1800" dirty="0" err="1"/>
              <a:t>sportifs</a:t>
            </a:r>
            <a:r>
              <a:rPr lang="en-US" sz="1800" dirty="0"/>
              <a:t>, le </a:t>
            </a:r>
            <a:r>
              <a:rPr lang="en-US" sz="1800" dirty="0" err="1"/>
              <a:t>républicanisme</a:t>
            </a:r>
            <a:r>
              <a:rPr lang="en-US" sz="1800" dirty="0"/>
              <a:t>, </a:t>
            </a:r>
            <a:r>
              <a:rPr lang="en-US" sz="1800" dirty="0" err="1"/>
              <a:t>l'individualisme</a:t>
            </a:r>
            <a:r>
              <a:rPr lang="en-US" sz="1800" dirty="0"/>
              <a:t>, des </a:t>
            </a:r>
            <a:r>
              <a:rPr lang="en-US" sz="1800" dirty="0" err="1"/>
              <a:t>grandes</a:t>
            </a:r>
            <a:r>
              <a:rPr lang="en-US" sz="1800" dirty="0"/>
              <a:t> </a:t>
            </a:r>
            <a:r>
              <a:rPr lang="en-US" sz="1800" dirty="0" err="1"/>
              <a:t>villes</a:t>
            </a:r>
            <a:r>
              <a:rPr lang="en-US" sz="1800" dirty="0"/>
              <a:t> et le barbecue et les burgers (et beaucoup </a:t>
            </a:r>
            <a:r>
              <a:rPr lang="en-US" sz="1800" dirty="0" err="1"/>
              <a:t>d'autres</a:t>
            </a:r>
            <a:r>
              <a:rPr lang="en-US" sz="1800" dirty="0"/>
              <a:t> choses). Une culture </a:t>
            </a:r>
            <a:r>
              <a:rPr lang="en-US" sz="1800" dirty="0" err="1"/>
              <a:t>peut</a:t>
            </a:r>
            <a:r>
              <a:rPr lang="en-US" sz="1800" dirty="0"/>
              <a:t> </a:t>
            </a:r>
            <a:r>
              <a:rPr lang="en-US" sz="1800" dirty="0" err="1"/>
              <a:t>être</a:t>
            </a:r>
            <a:r>
              <a:rPr lang="en-US" sz="1800" dirty="0"/>
              <a:t> plus </a:t>
            </a:r>
            <a:r>
              <a:rPr lang="en-US" sz="1800" dirty="0" err="1"/>
              <a:t>spécifique</a:t>
            </a:r>
            <a:r>
              <a:rPr lang="en-US" sz="1800" dirty="0"/>
              <a:t> </a:t>
            </a:r>
            <a:r>
              <a:rPr lang="en-US" sz="1800" dirty="0" err="1"/>
              <a:t>qu'un</a:t>
            </a:r>
            <a:r>
              <a:rPr lang="en-US" sz="1800" dirty="0"/>
              <a:t> pays, </a:t>
            </a:r>
            <a:r>
              <a:rPr lang="en-US" sz="1800" dirty="0" err="1"/>
              <a:t>cependant</a:t>
            </a:r>
            <a:r>
              <a:rPr lang="en-US" sz="1800" dirty="0"/>
              <a:t>, </a:t>
            </a:r>
            <a:r>
              <a:rPr lang="en-US" sz="1800" dirty="0" err="1"/>
              <a:t>comme</a:t>
            </a:r>
            <a:r>
              <a:rPr lang="en-US" sz="1800" dirty="0"/>
              <a:t> par </a:t>
            </a:r>
            <a:r>
              <a:rPr lang="en-US" sz="1800" dirty="0" err="1"/>
              <a:t>exemple</a:t>
            </a:r>
            <a:r>
              <a:rPr lang="en-US" sz="1800" dirty="0"/>
              <a:t> les fêtes (</a:t>
            </a:r>
            <a:r>
              <a:rPr lang="en-US" sz="1800" dirty="0" err="1"/>
              <a:t>particulièrement</a:t>
            </a:r>
            <a:r>
              <a:rPr lang="en-US" sz="1800" dirty="0"/>
              <a:t> Mardi Gras) </a:t>
            </a:r>
            <a:r>
              <a:rPr lang="en-US" sz="1800" dirty="0" err="1"/>
              <a:t>à</a:t>
            </a:r>
            <a:r>
              <a:rPr lang="en-US" sz="1800" dirty="0"/>
              <a:t> Nouvelle Orléans.</a:t>
            </a:r>
          </a:p>
          <a:p>
            <a:r>
              <a:rPr lang="en-US" sz="1800" dirty="0"/>
              <a:t>Pour </a:t>
            </a:r>
            <a:r>
              <a:rPr lang="en-US" sz="1800" dirty="0" err="1"/>
              <a:t>moi</a:t>
            </a:r>
            <a:r>
              <a:rPr lang="en-US" sz="1800" dirty="0"/>
              <a:t>, la culture </a:t>
            </a:r>
            <a:r>
              <a:rPr lang="en-US" sz="1800" dirty="0" err="1"/>
              <a:t>est</a:t>
            </a:r>
            <a:r>
              <a:rPr lang="en-US" sz="1800" dirty="0"/>
              <a:t> </a:t>
            </a:r>
            <a:r>
              <a:rPr lang="en-US" sz="1800" dirty="0" err="1"/>
              <a:t>une</a:t>
            </a:r>
            <a:r>
              <a:rPr lang="en-US" sz="1800" dirty="0"/>
              <a:t> </a:t>
            </a:r>
            <a:r>
              <a:rPr lang="en-US" sz="1800" dirty="0" err="1"/>
              <a:t>identité</a:t>
            </a:r>
            <a:r>
              <a:rPr lang="en-US" sz="1800" dirty="0"/>
              <a:t> </a:t>
            </a:r>
            <a:r>
              <a:rPr lang="en-US" sz="1800" dirty="0" err="1"/>
              <a:t>partagée</a:t>
            </a:r>
            <a:r>
              <a:rPr lang="en-US" sz="1800" dirty="0"/>
              <a:t> et un mode de vie pour un </a:t>
            </a:r>
            <a:r>
              <a:rPr lang="en-US" sz="1800" dirty="0" err="1"/>
              <a:t>groupe</a:t>
            </a:r>
            <a:r>
              <a:rPr lang="en-US" sz="1800" dirty="0"/>
              <a:t> de </a:t>
            </a:r>
            <a:r>
              <a:rPr lang="en-US" sz="1800" dirty="0" err="1"/>
              <a:t>personnes</a:t>
            </a:r>
            <a:r>
              <a:rPr lang="en-US" sz="1800" dirty="0"/>
              <a:t>. </a:t>
            </a:r>
            <a:r>
              <a:rPr lang="en-US" sz="1800" dirty="0" err="1"/>
              <a:t>Quand</a:t>
            </a:r>
            <a:r>
              <a:rPr lang="en-US" sz="1800" dirty="0"/>
              <a:t> </a:t>
            </a:r>
            <a:r>
              <a:rPr lang="en-US" sz="1800" dirty="0" err="1"/>
              <a:t>j'entends</a:t>
            </a:r>
            <a:r>
              <a:rPr lang="en-US" sz="1800" dirty="0"/>
              <a:t> le mot culture, je </a:t>
            </a:r>
            <a:r>
              <a:rPr lang="en-US" sz="1800" dirty="0" err="1"/>
              <a:t>pense</a:t>
            </a:r>
            <a:r>
              <a:rPr lang="en-US" sz="1800" dirty="0"/>
              <a:t> </a:t>
            </a:r>
            <a:r>
              <a:rPr lang="en-US" sz="1800" dirty="0" err="1"/>
              <a:t>immediatement</a:t>
            </a:r>
            <a:r>
              <a:rPr lang="en-US" sz="1800" dirty="0"/>
              <a:t> </a:t>
            </a:r>
            <a:r>
              <a:rPr lang="en-US" sz="1800" dirty="0" err="1"/>
              <a:t>à</a:t>
            </a:r>
            <a:r>
              <a:rPr lang="en-US" sz="1800" dirty="0"/>
              <a:t> la </a:t>
            </a:r>
            <a:r>
              <a:rPr lang="en-US" sz="1800" dirty="0" err="1"/>
              <a:t>nourriture</a:t>
            </a:r>
            <a:r>
              <a:rPr lang="en-US" sz="1800" dirty="0"/>
              <a:t> et au style </a:t>
            </a:r>
            <a:r>
              <a:rPr lang="en-US" sz="1800" dirty="0" err="1"/>
              <a:t>comme</a:t>
            </a:r>
            <a:r>
              <a:rPr lang="en-US" sz="1800" dirty="0"/>
              <a:t> pour </a:t>
            </a:r>
            <a:r>
              <a:rPr lang="en-US" sz="1800" dirty="0" err="1"/>
              <a:t>francais</a:t>
            </a:r>
            <a:r>
              <a:rPr lang="en-US" sz="1800" dirty="0"/>
              <a:t> de manger </a:t>
            </a:r>
            <a:r>
              <a:rPr lang="en-US" sz="1800" dirty="0" err="1"/>
              <a:t>est</a:t>
            </a:r>
            <a:r>
              <a:rPr lang="en-US" sz="1800" dirty="0"/>
              <a:t> </a:t>
            </a:r>
            <a:r>
              <a:rPr lang="en-US" sz="1800" dirty="0" err="1"/>
              <a:t>une</a:t>
            </a:r>
            <a:r>
              <a:rPr lang="en-US" sz="1800" dirty="0"/>
              <a:t> </a:t>
            </a:r>
            <a:r>
              <a:rPr lang="en-US" sz="1800" dirty="0" err="1"/>
              <a:t>grande</a:t>
            </a:r>
            <a:r>
              <a:rPr lang="en-US" sz="1800" dirty="0"/>
              <a:t> </a:t>
            </a:r>
            <a:r>
              <a:rPr lang="en-US" sz="1800" dirty="0" err="1"/>
              <a:t>partie</a:t>
            </a:r>
            <a:r>
              <a:rPr lang="en-US" sz="1800" dirty="0"/>
              <a:t> de </a:t>
            </a:r>
            <a:r>
              <a:rPr lang="en-US" sz="1800" dirty="0" err="1"/>
              <a:t>leur</a:t>
            </a:r>
            <a:r>
              <a:rPr lang="en-US" sz="1800" dirty="0"/>
              <a:t> culture </a:t>
            </a:r>
            <a:r>
              <a:rPr lang="en-US" sz="1800" dirty="0" err="1"/>
              <a:t>ou</a:t>
            </a:r>
            <a:r>
              <a:rPr lang="en-US" sz="1800" dirty="0"/>
              <a:t> </a:t>
            </a:r>
            <a:r>
              <a:rPr lang="en-US" sz="1800" dirty="0" err="1"/>
              <a:t>l'image</a:t>
            </a:r>
            <a:r>
              <a:rPr lang="en-US" sz="1800" dirty="0"/>
              <a:t> d'un croissant. Pour </a:t>
            </a:r>
            <a:r>
              <a:rPr lang="en-US" sz="1800" dirty="0" err="1"/>
              <a:t>differentes</a:t>
            </a:r>
            <a:r>
              <a:rPr lang="en-US" sz="1800" dirty="0"/>
              <a:t> cultures, je </a:t>
            </a:r>
            <a:r>
              <a:rPr lang="en-US" sz="1800" dirty="0" err="1"/>
              <a:t>pense</a:t>
            </a:r>
            <a:r>
              <a:rPr lang="en-US" sz="1800" dirty="0"/>
              <a:t> </a:t>
            </a:r>
            <a:r>
              <a:rPr lang="en-US" sz="1800" dirty="0" err="1"/>
              <a:t>auxdifferentes</a:t>
            </a:r>
            <a:r>
              <a:rPr lang="en-US" sz="1800" dirty="0"/>
              <a:t> </a:t>
            </a:r>
            <a:r>
              <a:rPr lang="en-US" sz="1800" dirty="0" err="1"/>
              <a:t>coutumes</a:t>
            </a:r>
            <a:r>
              <a:rPr lang="en-US" sz="1800" dirty="0"/>
              <a:t> qui </a:t>
            </a:r>
            <a:r>
              <a:rPr lang="en-US" sz="1800" dirty="0" err="1"/>
              <a:t>sont</a:t>
            </a:r>
            <a:r>
              <a:rPr lang="en-US" sz="1800" dirty="0"/>
              <a:t> </a:t>
            </a:r>
            <a:r>
              <a:rPr lang="en-US" sz="1800" dirty="0" err="1"/>
              <a:t>attendues</a:t>
            </a:r>
            <a:r>
              <a:rPr lang="en-US" sz="1800" dirty="0"/>
              <a:t> </a:t>
            </a:r>
            <a:r>
              <a:rPr lang="en-US" sz="1800" dirty="0" err="1"/>
              <a:t>comme</a:t>
            </a:r>
            <a:r>
              <a:rPr lang="en-US" sz="1800" dirty="0"/>
              <a:t> dans de </a:t>
            </a:r>
            <a:r>
              <a:rPr lang="en-US" sz="1800" dirty="0" err="1"/>
              <a:t>nombreux</a:t>
            </a:r>
            <a:r>
              <a:rPr lang="en-US" sz="1800" dirty="0"/>
              <a:t> pays </a:t>
            </a:r>
            <a:r>
              <a:rPr lang="en-US" sz="1800" dirty="0" err="1"/>
              <a:t>asiatiques</a:t>
            </a:r>
            <a:r>
              <a:rPr lang="en-US" sz="1800" dirty="0"/>
              <a:t>, respecter les </a:t>
            </a:r>
            <a:r>
              <a:rPr lang="en-US" sz="1800" dirty="0" err="1"/>
              <a:t>anciens</a:t>
            </a:r>
            <a:r>
              <a:rPr lang="en-US" sz="1800" dirty="0"/>
              <a:t> </a:t>
            </a:r>
            <a:r>
              <a:rPr lang="en-US" sz="1800" dirty="0" err="1"/>
              <a:t>est</a:t>
            </a:r>
            <a:r>
              <a:rPr lang="en-US" sz="1800" dirty="0"/>
              <a:t> </a:t>
            </a:r>
            <a:r>
              <a:rPr lang="en-US" sz="1800" dirty="0" err="1"/>
              <a:t>tres</a:t>
            </a:r>
            <a:r>
              <a:rPr lang="en-US" sz="1800" dirty="0"/>
              <a:t> important </a:t>
            </a:r>
            <a:r>
              <a:rPr lang="en-US" sz="1800" dirty="0" err="1"/>
              <a:t>mais</a:t>
            </a:r>
            <a:r>
              <a:rPr lang="en-US" sz="1800" dirty="0"/>
              <a:t> </a:t>
            </a:r>
            <a:r>
              <a:rPr lang="en-US" sz="1800" dirty="0" err="1"/>
              <a:t>c'est</a:t>
            </a:r>
            <a:r>
              <a:rPr lang="en-US" sz="1800" dirty="0"/>
              <a:t> pas </a:t>
            </a:r>
            <a:r>
              <a:rPr lang="en-US" sz="1800" dirty="0" err="1"/>
              <a:t>tres</a:t>
            </a:r>
            <a:r>
              <a:rPr lang="en-US" sz="1800" dirty="0"/>
              <a:t> important aux Etas-Unis.</a:t>
            </a:r>
          </a:p>
        </p:txBody>
      </p:sp>
    </p:spTree>
    <p:extLst>
      <p:ext uri="{BB962C8B-B14F-4D97-AF65-F5344CB8AC3E}">
        <p14:creationId xmlns:p14="http://schemas.microsoft.com/office/powerpoint/2010/main" val="830984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82B29-AC00-9E42-9DF1-4DF06ECB0496}"/>
              </a:ext>
            </a:extLst>
          </p:cNvPr>
          <p:cNvSpPr>
            <a:spLocks noGrp="1"/>
          </p:cNvSpPr>
          <p:nvPr>
            <p:ph type="title"/>
          </p:nvPr>
        </p:nvSpPr>
        <p:spPr/>
        <p:txBody>
          <a:bodyPr/>
          <a:lstStyle/>
          <a:p>
            <a:r>
              <a:rPr lang="en-US" dirty="0"/>
              <a:t>La culture, suite et fin</a:t>
            </a:r>
          </a:p>
        </p:txBody>
      </p:sp>
      <p:sp>
        <p:nvSpPr>
          <p:cNvPr id="3" name="Content Placeholder 2">
            <a:extLst>
              <a:ext uri="{FF2B5EF4-FFF2-40B4-BE49-F238E27FC236}">
                <a16:creationId xmlns:a16="http://schemas.microsoft.com/office/drawing/2014/main" id="{80C2B9A2-AF64-CF45-AA56-242681CFCA19}"/>
              </a:ext>
            </a:extLst>
          </p:cNvPr>
          <p:cNvSpPr>
            <a:spLocks noGrp="1"/>
          </p:cNvSpPr>
          <p:nvPr>
            <p:ph idx="1"/>
          </p:nvPr>
        </p:nvSpPr>
        <p:spPr/>
        <p:txBody>
          <a:bodyPr>
            <a:normAutofit lnSpcReduction="10000"/>
          </a:bodyPr>
          <a:lstStyle/>
          <a:p>
            <a:r>
              <a:rPr lang="en-US" dirty="0" err="1"/>
              <a:t>Quand</a:t>
            </a:r>
            <a:r>
              <a:rPr lang="en-US" dirty="0"/>
              <a:t> je </a:t>
            </a:r>
            <a:r>
              <a:rPr lang="en-US" dirty="0" err="1"/>
              <a:t>pense</a:t>
            </a:r>
            <a:r>
              <a:rPr lang="en-US" dirty="0"/>
              <a:t> </a:t>
            </a:r>
            <a:r>
              <a:rPr lang="en-US" dirty="0" err="1"/>
              <a:t>à</a:t>
            </a:r>
            <a:r>
              <a:rPr lang="en-US" dirty="0"/>
              <a:t> la culture, je </a:t>
            </a:r>
            <a:r>
              <a:rPr lang="en-US" dirty="0" err="1"/>
              <a:t>pense</a:t>
            </a:r>
            <a:r>
              <a:rPr lang="en-US" dirty="0"/>
              <a:t> aux </a:t>
            </a:r>
            <a:r>
              <a:rPr lang="en-US" dirty="0" err="1"/>
              <a:t>normalités</a:t>
            </a:r>
            <a:r>
              <a:rPr lang="en-US" dirty="0"/>
              <a:t> des gens </a:t>
            </a:r>
            <a:r>
              <a:rPr lang="en-US" dirty="0" err="1"/>
              <a:t>ou</a:t>
            </a:r>
            <a:r>
              <a:rPr lang="en-US" dirty="0"/>
              <a:t> d'un situation. Je </a:t>
            </a:r>
            <a:r>
              <a:rPr lang="en-US" dirty="0" err="1"/>
              <a:t>pense</a:t>
            </a:r>
            <a:r>
              <a:rPr lang="en-US" dirty="0"/>
              <a:t> aux choses que tout le monde fait dans un </a:t>
            </a:r>
            <a:r>
              <a:rPr lang="en-US" dirty="0" err="1"/>
              <a:t>environnement</a:t>
            </a:r>
            <a:r>
              <a:rPr lang="en-US" dirty="0"/>
              <a:t> </a:t>
            </a:r>
            <a:r>
              <a:rPr lang="en-US" dirty="0" err="1"/>
              <a:t>spécifique</a:t>
            </a:r>
            <a:r>
              <a:rPr lang="en-US" dirty="0"/>
              <a:t>.</a:t>
            </a:r>
          </a:p>
          <a:p>
            <a:r>
              <a:rPr lang="en-US" dirty="0"/>
              <a:t>Je </a:t>
            </a:r>
            <a:r>
              <a:rPr lang="en-US" dirty="0" err="1"/>
              <a:t>pense</a:t>
            </a:r>
            <a:r>
              <a:rPr lang="en-US" dirty="0"/>
              <a:t> que la culture </a:t>
            </a:r>
            <a:r>
              <a:rPr lang="en-US" dirty="0" err="1"/>
              <a:t>est</a:t>
            </a:r>
            <a:r>
              <a:rPr lang="en-US" dirty="0"/>
              <a:t> la </a:t>
            </a:r>
            <a:r>
              <a:rPr lang="en-US" dirty="0" err="1"/>
              <a:t>combinaison</a:t>
            </a:r>
            <a:r>
              <a:rPr lang="en-US" dirty="0"/>
              <a:t> des parties qui font un </a:t>
            </a:r>
            <a:r>
              <a:rPr lang="en-US" dirty="0" err="1"/>
              <a:t>société</a:t>
            </a:r>
            <a:r>
              <a:rPr lang="en-US" dirty="0"/>
              <a:t>. </a:t>
            </a:r>
            <a:r>
              <a:rPr lang="en-US" dirty="0" err="1"/>
              <a:t>Ces</a:t>
            </a:r>
            <a:r>
              <a:rPr lang="en-US" dirty="0"/>
              <a:t> parties </a:t>
            </a:r>
            <a:r>
              <a:rPr lang="en-US" dirty="0" err="1"/>
              <a:t>peuvent</a:t>
            </a:r>
            <a:r>
              <a:rPr lang="en-US" dirty="0"/>
              <a:t> </a:t>
            </a:r>
            <a:r>
              <a:rPr lang="en-US" dirty="0" err="1"/>
              <a:t>être</a:t>
            </a:r>
            <a:r>
              <a:rPr lang="en-US" dirty="0"/>
              <a:t> la langue, la </a:t>
            </a:r>
            <a:r>
              <a:rPr lang="en-US" dirty="0" err="1"/>
              <a:t>nourriture</a:t>
            </a:r>
            <a:r>
              <a:rPr lang="en-US" dirty="0"/>
              <a:t>, les pratiques </a:t>
            </a:r>
            <a:r>
              <a:rPr lang="en-US" dirty="0" err="1"/>
              <a:t>sociales</a:t>
            </a:r>
            <a:r>
              <a:rPr lang="en-US" dirty="0"/>
              <a:t>, la musique, et la mode, pour </a:t>
            </a:r>
            <a:r>
              <a:rPr lang="en-US" dirty="0" err="1"/>
              <a:t>n'en</a:t>
            </a:r>
            <a:r>
              <a:rPr lang="en-US" dirty="0"/>
              <a:t> citer que </a:t>
            </a:r>
            <a:r>
              <a:rPr lang="en-US" dirty="0" err="1"/>
              <a:t>quelques</a:t>
            </a:r>
            <a:r>
              <a:rPr lang="en-US" dirty="0"/>
              <a:t> uns. Si deux cultures </a:t>
            </a:r>
            <a:r>
              <a:rPr lang="en-US" dirty="0" err="1"/>
              <a:t>ont</a:t>
            </a:r>
            <a:r>
              <a:rPr lang="en-US" dirty="0"/>
              <a:t> beaucoup de </a:t>
            </a:r>
            <a:r>
              <a:rPr lang="en-US" dirty="0" err="1"/>
              <a:t>différences</a:t>
            </a:r>
            <a:r>
              <a:rPr lang="en-US" dirty="0"/>
              <a:t> entre </a:t>
            </a:r>
            <a:r>
              <a:rPr lang="en-US" dirty="0" err="1"/>
              <a:t>leurs</a:t>
            </a:r>
            <a:r>
              <a:rPr lang="en-US" dirty="0"/>
              <a:t> </a:t>
            </a:r>
            <a:r>
              <a:rPr lang="en-US" dirty="0" err="1"/>
              <a:t>sociétés</a:t>
            </a:r>
            <a:r>
              <a:rPr lang="en-US" dirty="0"/>
              <a:t>, par </a:t>
            </a:r>
            <a:r>
              <a:rPr lang="en-US" dirty="0" err="1"/>
              <a:t>exemple</a:t>
            </a:r>
            <a:r>
              <a:rPr lang="en-US" dirty="0"/>
              <a:t> </a:t>
            </a:r>
            <a:r>
              <a:rPr lang="en-US" dirty="0" err="1"/>
              <a:t>si</a:t>
            </a:r>
            <a:r>
              <a:rPr lang="en-US" dirty="0"/>
              <a:t> </a:t>
            </a:r>
            <a:r>
              <a:rPr lang="en-US" dirty="0" err="1"/>
              <a:t>une</a:t>
            </a:r>
            <a:r>
              <a:rPr lang="en-US" dirty="0"/>
              <a:t> culture ne mange pas de </a:t>
            </a:r>
            <a:r>
              <a:rPr lang="en-US" dirty="0" err="1"/>
              <a:t>viande</a:t>
            </a:r>
            <a:r>
              <a:rPr lang="en-US" dirty="0"/>
              <a:t> et </a:t>
            </a:r>
            <a:r>
              <a:rPr lang="en-US" dirty="0" err="1"/>
              <a:t>l'autre</a:t>
            </a:r>
            <a:r>
              <a:rPr lang="en-US" dirty="0"/>
              <a:t> </a:t>
            </a:r>
            <a:r>
              <a:rPr lang="en-US" dirty="0" err="1"/>
              <a:t>en</a:t>
            </a:r>
            <a:r>
              <a:rPr lang="en-US" dirty="0"/>
              <a:t> mange, </a:t>
            </a:r>
            <a:r>
              <a:rPr lang="en-US" dirty="0" err="1"/>
              <a:t>ils</a:t>
            </a:r>
            <a:r>
              <a:rPr lang="en-US" dirty="0"/>
              <a:t> </a:t>
            </a:r>
            <a:r>
              <a:rPr lang="en-US" dirty="0" err="1"/>
              <a:t>avaient</a:t>
            </a:r>
            <a:r>
              <a:rPr lang="en-US" dirty="0"/>
              <a:t> </a:t>
            </a:r>
            <a:r>
              <a:rPr lang="en-US" dirty="0" err="1"/>
              <a:t>une</a:t>
            </a:r>
            <a:r>
              <a:rPr lang="en-US" dirty="0"/>
              <a:t> </a:t>
            </a:r>
            <a:r>
              <a:rPr lang="en-US" dirty="0" err="1"/>
              <a:t>différence</a:t>
            </a:r>
            <a:r>
              <a:rPr lang="en-US" dirty="0"/>
              <a:t> </a:t>
            </a:r>
            <a:r>
              <a:rPr lang="en-US" dirty="0" err="1"/>
              <a:t>culturelle</a:t>
            </a:r>
            <a:r>
              <a:rPr lang="en-US" dirty="0"/>
              <a:t>. </a:t>
            </a:r>
            <a:r>
              <a:rPr lang="en-US" dirty="0" err="1"/>
              <a:t>Ça</a:t>
            </a:r>
            <a:r>
              <a:rPr lang="en-US" dirty="0"/>
              <a:t> </a:t>
            </a:r>
            <a:r>
              <a:rPr lang="en-US" dirty="0" err="1"/>
              <a:t>c'est</a:t>
            </a:r>
            <a:r>
              <a:rPr lang="en-US" dirty="0"/>
              <a:t> </a:t>
            </a:r>
            <a:r>
              <a:rPr lang="en-US" dirty="0" err="1"/>
              <a:t>une</a:t>
            </a:r>
            <a:r>
              <a:rPr lang="en-US" dirty="0"/>
              <a:t> petite </a:t>
            </a:r>
            <a:r>
              <a:rPr lang="en-US" dirty="0" err="1"/>
              <a:t>différence</a:t>
            </a:r>
            <a:r>
              <a:rPr lang="en-US" dirty="0"/>
              <a:t>, </a:t>
            </a:r>
            <a:r>
              <a:rPr lang="en-US" dirty="0" err="1"/>
              <a:t>mais</a:t>
            </a:r>
            <a:r>
              <a:rPr lang="en-US" dirty="0"/>
              <a:t> bien </a:t>
            </a:r>
            <a:r>
              <a:rPr lang="en-US" dirty="0" err="1"/>
              <a:t>sûr</a:t>
            </a:r>
            <a:r>
              <a:rPr lang="en-US" dirty="0"/>
              <a:t> il y a beaucoup de </a:t>
            </a:r>
            <a:r>
              <a:rPr lang="en-US" dirty="0" err="1"/>
              <a:t>exemples</a:t>
            </a:r>
            <a:r>
              <a:rPr lang="en-US" dirty="0"/>
              <a:t> plus grand.</a:t>
            </a:r>
          </a:p>
          <a:p>
            <a:endParaRPr lang="en-US" dirty="0"/>
          </a:p>
        </p:txBody>
      </p:sp>
    </p:spTree>
    <p:extLst>
      <p:ext uri="{BB962C8B-B14F-4D97-AF65-F5344CB8AC3E}">
        <p14:creationId xmlns:p14="http://schemas.microsoft.com/office/powerpoint/2010/main" val="2447500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33583-5245-B84C-93FB-37FE1F25689D}"/>
              </a:ext>
            </a:extLst>
          </p:cNvPr>
          <p:cNvSpPr>
            <a:spLocks noGrp="1"/>
          </p:cNvSpPr>
          <p:nvPr>
            <p:ph type="title"/>
          </p:nvPr>
        </p:nvSpPr>
        <p:spPr/>
        <p:txBody>
          <a:bodyPr/>
          <a:lstStyle/>
          <a:p>
            <a:r>
              <a:rPr lang="en-US" dirty="0"/>
              <a:t>Vos </a:t>
            </a:r>
            <a:r>
              <a:rPr lang="en-US" dirty="0" err="1"/>
              <a:t>exemples</a:t>
            </a:r>
            <a:endParaRPr lang="en-US" dirty="0"/>
          </a:p>
        </p:txBody>
      </p:sp>
      <p:sp>
        <p:nvSpPr>
          <p:cNvPr id="3" name="Content Placeholder 2">
            <a:extLst>
              <a:ext uri="{FF2B5EF4-FFF2-40B4-BE49-F238E27FC236}">
                <a16:creationId xmlns:a16="http://schemas.microsoft.com/office/drawing/2014/main" id="{2182CFC5-E0A0-6644-919C-22ADD7C68F93}"/>
              </a:ext>
            </a:extLst>
          </p:cNvPr>
          <p:cNvSpPr>
            <a:spLocks noGrp="1"/>
          </p:cNvSpPr>
          <p:nvPr>
            <p:ph sz="half" idx="1"/>
          </p:nvPr>
        </p:nvSpPr>
        <p:spPr/>
        <p:txBody>
          <a:bodyPr>
            <a:normAutofit lnSpcReduction="10000"/>
          </a:bodyPr>
          <a:lstStyle/>
          <a:p>
            <a:r>
              <a:rPr lang="en-US" dirty="0"/>
              <a:t>les traditions, les fêtes (Mardi Gras), la </a:t>
            </a:r>
            <a:r>
              <a:rPr lang="en-US" dirty="0" err="1"/>
              <a:t>nourriture</a:t>
            </a:r>
            <a:r>
              <a:rPr lang="en-US" dirty="0"/>
              <a:t>, </a:t>
            </a:r>
            <a:r>
              <a:rPr lang="en-US" dirty="0" err="1"/>
              <a:t>l’histoire</a:t>
            </a:r>
            <a:endParaRPr lang="en-US" dirty="0"/>
          </a:p>
          <a:p>
            <a:r>
              <a:rPr lang="en-US" dirty="0" err="1"/>
              <a:t>l’art</a:t>
            </a:r>
            <a:r>
              <a:rPr lang="en-US" dirty="0"/>
              <a:t>, la danse, la musique, la langue, les </a:t>
            </a:r>
            <a:r>
              <a:rPr lang="en-US" dirty="0" err="1"/>
              <a:t>coutumes</a:t>
            </a:r>
            <a:r>
              <a:rPr lang="en-US" dirty="0"/>
              <a:t> </a:t>
            </a:r>
            <a:r>
              <a:rPr lang="en-US" dirty="0" err="1"/>
              <a:t>familiales</a:t>
            </a:r>
            <a:r>
              <a:rPr lang="en-US" dirty="0"/>
              <a:t>,  et </a:t>
            </a:r>
            <a:r>
              <a:rPr lang="en-US" dirty="0" err="1"/>
              <a:t>toutes</a:t>
            </a:r>
            <a:r>
              <a:rPr lang="en-US" dirty="0"/>
              <a:t> </a:t>
            </a:r>
            <a:r>
              <a:rPr lang="en-US" dirty="0" err="1"/>
              <a:t>ces</a:t>
            </a:r>
            <a:r>
              <a:rPr lang="en-US" dirty="0"/>
              <a:t> </a:t>
            </a:r>
            <a:r>
              <a:rPr lang="en-US" dirty="0" err="1"/>
              <a:t>connaissances</a:t>
            </a:r>
            <a:r>
              <a:rPr lang="en-US" dirty="0"/>
              <a:t> </a:t>
            </a:r>
            <a:r>
              <a:rPr lang="en-US" dirty="0" err="1"/>
              <a:t>transmises</a:t>
            </a:r>
            <a:r>
              <a:rPr lang="en-US" dirty="0"/>
              <a:t> de </a:t>
            </a:r>
            <a:r>
              <a:rPr lang="en-US" dirty="0" err="1"/>
              <a:t>génération</a:t>
            </a:r>
            <a:r>
              <a:rPr lang="en-US" dirty="0"/>
              <a:t> </a:t>
            </a:r>
            <a:r>
              <a:rPr lang="en-US" dirty="0" err="1"/>
              <a:t>en</a:t>
            </a:r>
            <a:r>
              <a:rPr lang="en-US" dirty="0"/>
              <a:t> </a:t>
            </a:r>
            <a:r>
              <a:rPr lang="en-US" dirty="0" err="1"/>
              <a:t>génération</a:t>
            </a:r>
            <a:endParaRPr lang="en-US" dirty="0"/>
          </a:p>
          <a:p>
            <a:r>
              <a:rPr lang="en-US" dirty="0"/>
              <a:t>La religion, la </a:t>
            </a:r>
            <a:r>
              <a:rPr lang="en-US" dirty="0" err="1"/>
              <a:t>nourriture</a:t>
            </a:r>
            <a:r>
              <a:rPr lang="en-US" dirty="0"/>
              <a:t>, la musique</a:t>
            </a:r>
          </a:p>
        </p:txBody>
      </p:sp>
      <p:sp>
        <p:nvSpPr>
          <p:cNvPr id="4" name="Content Placeholder 3">
            <a:extLst>
              <a:ext uri="{FF2B5EF4-FFF2-40B4-BE49-F238E27FC236}">
                <a16:creationId xmlns:a16="http://schemas.microsoft.com/office/drawing/2014/main" id="{92F64A02-DCB4-E645-85B1-EA9AA2082600}"/>
              </a:ext>
            </a:extLst>
          </p:cNvPr>
          <p:cNvSpPr>
            <a:spLocks noGrp="1"/>
          </p:cNvSpPr>
          <p:nvPr>
            <p:ph sz="half" idx="2"/>
          </p:nvPr>
        </p:nvSpPr>
        <p:spPr/>
        <p:txBody>
          <a:bodyPr>
            <a:normAutofit lnSpcReduction="10000"/>
          </a:bodyPr>
          <a:lstStyle/>
          <a:p>
            <a:r>
              <a:rPr lang="en-US" dirty="0"/>
              <a:t>la langue, </a:t>
            </a:r>
            <a:r>
              <a:rPr lang="en-US" dirty="0" err="1"/>
              <a:t>l’art</a:t>
            </a:r>
            <a:r>
              <a:rPr lang="en-US" dirty="0"/>
              <a:t>, </a:t>
            </a:r>
            <a:r>
              <a:rPr lang="en-US" dirty="0" err="1"/>
              <a:t>l’expression</a:t>
            </a:r>
            <a:r>
              <a:rPr lang="en-US" dirty="0"/>
              <a:t> politique, </a:t>
            </a:r>
            <a:r>
              <a:rPr lang="en-US" dirty="0" err="1"/>
              <a:t>l’histoire</a:t>
            </a:r>
            <a:r>
              <a:rPr lang="en-US" dirty="0"/>
              <a:t> collective</a:t>
            </a:r>
          </a:p>
          <a:p>
            <a:r>
              <a:rPr lang="en-US" dirty="0"/>
              <a:t>la mode, la </a:t>
            </a:r>
            <a:r>
              <a:rPr lang="en-US" dirty="0" err="1"/>
              <a:t>gastronomie</a:t>
            </a:r>
            <a:r>
              <a:rPr lang="en-US" dirty="0"/>
              <a:t> </a:t>
            </a:r>
          </a:p>
          <a:p>
            <a:r>
              <a:rPr lang="en-US" dirty="0"/>
              <a:t>le sport, i.e. le tennis</a:t>
            </a:r>
          </a:p>
          <a:p>
            <a:r>
              <a:rPr lang="en-US" dirty="0"/>
              <a:t>la culture Internet </a:t>
            </a:r>
          </a:p>
          <a:p>
            <a:r>
              <a:rPr lang="en-US" dirty="0"/>
              <a:t>la culture “gamer”</a:t>
            </a:r>
          </a:p>
          <a:p>
            <a:r>
              <a:rPr lang="en-US" dirty="0"/>
              <a:t>le respect des </a:t>
            </a:r>
            <a:r>
              <a:rPr lang="en-US" dirty="0" err="1"/>
              <a:t>aînés</a:t>
            </a:r>
            <a:r>
              <a:rPr lang="en-US" dirty="0"/>
              <a:t>, des </a:t>
            </a:r>
            <a:r>
              <a:rPr lang="en-US" dirty="0" err="1"/>
              <a:t>anciens</a:t>
            </a:r>
            <a:r>
              <a:rPr lang="en-US" dirty="0"/>
              <a:t> </a:t>
            </a:r>
          </a:p>
        </p:txBody>
      </p:sp>
    </p:spTree>
    <p:extLst>
      <p:ext uri="{BB962C8B-B14F-4D97-AF65-F5344CB8AC3E}">
        <p14:creationId xmlns:p14="http://schemas.microsoft.com/office/powerpoint/2010/main" val="3430601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E99E0-F50B-CF40-9096-00B6F46877C4}"/>
              </a:ext>
            </a:extLst>
          </p:cNvPr>
          <p:cNvSpPr>
            <a:spLocks noGrp="1"/>
          </p:cNvSpPr>
          <p:nvPr>
            <p:ph type="title"/>
          </p:nvPr>
        </p:nvSpPr>
        <p:spPr/>
        <p:txBody>
          <a:bodyPr>
            <a:normAutofit fontScale="90000"/>
          </a:bodyPr>
          <a:lstStyle/>
          <a:p>
            <a:r>
              <a:rPr lang="en-US" dirty="0" err="1"/>
              <a:t>Comparaison</a:t>
            </a:r>
            <a:r>
              <a:rPr lang="en-US" dirty="0"/>
              <a:t> objective?  </a:t>
            </a:r>
            <a:br>
              <a:rPr lang="en-US" dirty="0"/>
            </a:br>
            <a:r>
              <a:rPr lang="en-US" dirty="0" err="1"/>
              <a:t>Ou</a:t>
            </a:r>
            <a:r>
              <a:rPr lang="en-US" dirty="0"/>
              <a:t> </a:t>
            </a:r>
            <a:r>
              <a:rPr lang="en-US" dirty="0" err="1"/>
              <a:t>comparaison</a:t>
            </a:r>
            <a:r>
              <a:rPr lang="en-US" dirty="0"/>
              <a:t> subjective?</a:t>
            </a:r>
          </a:p>
        </p:txBody>
      </p:sp>
      <p:sp>
        <p:nvSpPr>
          <p:cNvPr id="3" name="Content Placeholder 2">
            <a:extLst>
              <a:ext uri="{FF2B5EF4-FFF2-40B4-BE49-F238E27FC236}">
                <a16:creationId xmlns:a16="http://schemas.microsoft.com/office/drawing/2014/main" id="{12C372E8-BA7E-6E45-A969-237800BAD405}"/>
              </a:ext>
            </a:extLst>
          </p:cNvPr>
          <p:cNvSpPr>
            <a:spLocks noGrp="1"/>
          </p:cNvSpPr>
          <p:nvPr>
            <p:ph idx="1"/>
          </p:nvPr>
        </p:nvSpPr>
        <p:spPr/>
        <p:txBody>
          <a:bodyPr>
            <a:normAutofit/>
          </a:bodyPr>
          <a:lstStyle/>
          <a:p>
            <a:pPr marL="0" indent="0">
              <a:buNone/>
            </a:pPr>
            <a:r>
              <a:rPr lang="en-US" b="1" dirty="0"/>
              <a:t>Une </a:t>
            </a:r>
            <a:r>
              <a:rPr lang="en-US" b="1" dirty="0" err="1"/>
              <a:t>comparaison</a:t>
            </a:r>
            <a:r>
              <a:rPr lang="en-US" b="1" dirty="0"/>
              <a:t> objective </a:t>
            </a:r>
            <a:r>
              <a:rPr lang="en-US" dirty="0"/>
              <a:t>repose sur des faits qui </a:t>
            </a:r>
            <a:r>
              <a:rPr lang="en-US" dirty="0" err="1"/>
              <a:t>n’impliquent</a:t>
            </a:r>
            <a:r>
              <a:rPr lang="en-US" dirty="0"/>
              <a:t> pas de </a:t>
            </a:r>
            <a:r>
              <a:rPr lang="en-US" dirty="0" err="1"/>
              <a:t>jugement</a:t>
            </a:r>
            <a:r>
              <a:rPr lang="en-US" dirty="0"/>
              <a:t> de </a:t>
            </a:r>
            <a:r>
              <a:rPr lang="en-US" dirty="0" err="1"/>
              <a:t>valeurs</a:t>
            </a:r>
            <a:r>
              <a:rPr lang="en-US" dirty="0"/>
              <a:t>; </a:t>
            </a:r>
            <a:r>
              <a:rPr lang="en-US" b="1" dirty="0" err="1"/>
              <a:t>une</a:t>
            </a:r>
            <a:r>
              <a:rPr lang="en-US" b="1" dirty="0"/>
              <a:t> </a:t>
            </a:r>
            <a:r>
              <a:rPr lang="en-US" b="1" dirty="0" err="1"/>
              <a:t>comparaison</a:t>
            </a:r>
            <a:r>
              <a:rPr lang="en-US" b="1" dirty="0"/>
              <a:t> </a:t>
            </a:r>
            <a:r>
              <a:rPr lang="en-US" b="1" dirty="0" err="1"/>
              <a:t>culturelle</a:t>
            </a:r>
            <a:r>
              <a:rPr lang="en-US" b="1" dirty="0"/>
              <a:t> subjective </a:t>
            </a:r>
            <a:r>
              <a:rPr lang="en-US" dirty="0" err="1"/>
              <a:t>porte</a:t>
            </a:r>
            <a:r>
              <a:rPr lang="en-US" dirty="0"/>
              <a:t> sur des </a:t>
            </a:r>
            <a:r>
              <a:rPr lang="en-US" dirty="0" err="1"/>
              <a:t>valeurs</a:t>
            </a:r>
            <a:r>
              <a:rPr lang="en-US" dirty="0"/>
              <a:t> </a:t>
            </a:r>
            <a:r>
              <a:rPr lang="en-US" dirty="0" err="1"/>
              <a:t>qu’il</a:t>
            </a:r>
            <a:r>
              <a:rPr lang="en-US" dirty="0"/>
              <a:t> faut placer dans un </a:t>
            </a:r>
            <a:r>
              <a:rPr lang="en-US" dirty="0" err="1"/>
              <a:t>contexte</a:t>
            </a:r>
            <a:r>
              <a:rPr lang="en-US" dirty="0"/>
              <a:t> </a:t>
            </a:r>
            <a:r>
              <a:rPr lang="en-US" dirty="0" err="1"/>
              <a:t>culturel</a:t>
            </a:r>
            <a:r>
              <a:rPr lang="en-US" dirty="0"/>
              <a:t>.</a:t>
            </a:r>
          </a:p>
          <a:p>
            <a:r>
              <a:rPr lang="en-US" dirty="0"/>
              <a:t>Les </a:t>
            </a:r>
            <a:r>
              <a:rPr lang="en-US" dirty="0" err="1"/>
              <a:t>Américains</a:t>
            </a:r>
            <a:r>
              <a:rPr lang="en-US" dirty="0"/>
              <a:t> </a:t>
            </a:r>
            <a:r>
              <a:rPr lang="en-US" dirty="0" err="1"/>
              <a:t>mangent</a:t>
            </a:r>
            <a:r>
              <a:rPr lang="en-US" dirty="0"/>
              <a:t> </a:t>
            </a:r>
            <a:r>
              <a:rPr lang="en-US" dirty="0" err="1"/>
              <a:t>leurs</a:t>
            </a:r>
            <a:r>
              <a:rPr lang="en-US" dirty="0"/>
              <a:t> </a:t>
            </a:r>
            <a:r>
              <a:rPr lang="en-US" dirty="0" err="1"/>
              <a:t>repas</a:t>
            </a:r>
            <a:r>
              <a:rPr lang="en-US" dirty="0"/>
              <a:t> plus </a:t>
            </a:r>
            <a:r>
              <a:rPr lang="en-US" dirty="0" err="1"/>
              <a:t>rapidement</a:t>
            </a:r>
            <a:r>
              <a:rPr lang="en-US" dirty="0"/>
              <a:t> que les </a:t>
            </a:r>
            <a:r>
              <a:rPr lang="en-US" dirty="0" err="1"/>
              <a:t>Français</a:t>
            </a:r>
            <a:r>
              <a:rPr lang="en-US" dirty="0"/>
              <a:t>. </a:t>
            </a:r>
          </a:p>
          <a:p>
            <a:r>
              <a:rPr lang="en-US" dirty="0"/>
              <a:t>Les </a:t>
            </a:r>
            <a:r>
              <a:rPr lang="en-US" dirty="0" err="1"/>
              <a:t>Américains</a:t>
            </a:r>
            <a:r>
              <a:rPr lang="en-US" dirty="0"/>
              <a:t> </a:t>
            </a:r>
            <a:r>
              <a:rPr lang="en-US" dirty="0" err="1"/>
              <a:t>serrent</a:t>
            </a:r>
            <a:r>
              <a:rPr lang="en-US" dirty="0"/>
              <a:t> la main </a:t>
            </a:r>
            <a:r>
              <a:rPr lang="en-US" dirty="0" err="1"/>
              <a:t>quand</a:t>
            </a:r>
            <a:r>
              <a:rPr lang="en-US" dirty="0"/>
              <a:t> </a:t>
            </a:r>
            <a:r>
              <a:rPr lang="en-US" dirty="0" err="1"/>
              <a:t>ils</a:t>
            </a:r>
            <a:r>
              <a:rPr lang="en-US" dirty="0"/>
              <a:t> se </a:t>
            </a:r>
            <a:r>
              <a:rPr lang="en-US" dirty="0" err="1"/>
              <a:t>rencontrent</a:t>
            </a:r>
            <a:r>
              <a:rPr lang="en-US" dirty="0"/>
              <a:t>, </a:t>
            </a:r>
            <a:r>
              <a:rPr lang="en-US" dirty="0" err="1"/>
              <a:t>tandis</a:t>
            </a:r>
            <a:r>
              <a:rPr lang="en-US" dirty="0"/>
              <a:t> que les </a:t>
            </a:r>
            <a:r>
              <a:rPr lang="en-US" dirty="0" err="1"/>
              <a:t>Français</a:t>
            </a:r>
            <a:r>
              <a:rPr lang="en-US" dirty="0"/>
              <a:t> font la bise (pratique </a:t>
            </a:r>
            <a:r>
              <a:rPr lang="en-US" dirty="0" err="1"/>
              <a:t>en</a:t>
            </a:r>
            <a:r>
              <a:rPr lang="en-US" dirty="0"/>
              <a:t> train </a:t>
            </a:r>
            <a:r>
              <a:rPr lang="en-US" dirty="0" err="1"/>
              <a:t>d’évoluer</a:t>
            </a:r>
            <a:r>
              <a:rPr lang="en-US" dirty="0"/>
              <a:t> </a:t>
            </a:r>
            <a:r>
              <a:rPr lang="en-US" dirty="0" err="1"/>
              <a:t>à</a:t>
            </a:r>
            <a:r>
              <a:rPr lang="en-US" dirty="0"/>
              <a:t> </a:t>
            </a:r>
            <a:r>
              <a:rPr lang="en-US" dirty="0" err="1"/>
              <a:t>l’ère</a:t>
            </a:r>
            <a:r>
              <a:rPr lang="en-US" dirty="0"/>
              <a:t> du Covid?) </a:t>
            </a:r>
          </a:p>
          <a:p>
            <a:r>
              <a:rPr lang="en-US" dirty="0"/>
              <a:t>Les </a:t>
            </a:r>
            <a:r>
              <a:rPr lang="en-US" dirty="0" err="1"/>
              <a:t>Français</a:t>
            </a:r>
            <a:r>
              <a:rPr lang="en-US" dirty="0"/>
              <a:t> </a:t>
            </a:r>
            <a:r>
              <a:rPr lang="en-US" dirty="0" err="1"/>
              <a:t>sont</a:t>
            </a:r>
            <a:r>
              <a:rPr lang="en-US" dirty="0"/>
              <a:t> plus </a:t>
            </a:r>
            <a:r>
              <a:rPr lang="en-US" dirty="0" err="1"/>
              <a:t>romantiques</a:t>
            </a:r>
            <a:r>
              <a:rPr lang="en-US" dirty="0"/>
              <a:t> que les </a:t>
            </a:r>
            <a:r>
              <a:rPr lang="en-US" dirty="0" err="1"/>
              <a:t>Américains</a:t>
            </a:r>
            <a:r>
              <a:rPr lang="en-US" dirty="0"/>
              <a:t>. </a:t>
            </a:r>
          </a:p>
        </p:txBody>
      </p:sp>
    </p:spTree>
    <p:extLst>
      <p:ext uri="{BB962C8B-B14F-4D97-AF65-F5344CB8AC3E}">
        <p14:creationId xmlns:p14="http://schemas.microsoft.com/office/powerpoint/2010/main" val="1112671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E002732-CBB5-405C-BDDC-37C39BF6E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AA492AF-9B08-416A-9BEC-1EC284C5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AE770C-2B15-4943-A508-EA2408AB9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3B14D68-6336-BC40-B617-A6B5FB33A7AF}"/>
              </a:ext>
            </a:extLst>
          </p:cNvPr>
          <p:cNvSpPr>
            <a:spLocks noGrp="1"/>
          </p:cNvSpPr>
          <p:nvPr>
            <p:ph type="title"/>
          </p:nvPr>
        </p:nvSpPr>
        <p:spPr>
          <a:xfrm>
            <a:off x="1295402" y="982132"/>
            <a:ext cx="9601196" cy="1303867"/>
          </a:xfrm>
        </p:spPr>
        <p:txBody>
          <a:bodyPr>
            <a:normAutofit/>
          </a:bodyPr>
          <a:lstStyle/>
          <a:p>
            <a:pPr>
              <a:lnSpc>
                <a:spcPct val="90000"/>
              </a:lnSpc>
            </a:pPr>
            <a:r>
              <a:rPr lang="en-US" sz="4100" err="1"/>
              <a:t>Qu’est-ce</a:t>
            </a:r>
            <a:r>
              <a:rPr lang="en-US" sz="4100"/>
              <a:t> que la culture?</a:t>
            </a:r>
            <a:br>
              <a:rPr lang="en-US" sz="4100"/>
            </a:br>
            <a:r>
              <a:rPr lang="en-US" sz="4100"/>
              <a:t>La </a:t>
            </a:r>
            <a:r>
              <a:rPr lang="en-US" sz="4100" err="1"/>
              <a:t>définition</a:t>
            </a:r>
            <a:r>
              <a:rPr lang="en-US" sz="4100"/>
              <a:t> de la culture par </a:t>
            </a:r>
            <a:r>
              <a:rPr lang="en-US" sz="4100" err="1"/>
              <a:t>l’UNESCO</a:t>
            </a:r>
            <a:endParaRPr lang="en-US" sz="4100"/>
          </a:p>
        </p:txBody>
      </p:sp>
      <p:cxnSp>
        <p:nvCxnSpPr>
          <p:cNvPr id="14" name="Straight Connector 13">
            <a:extLst>
              <a:ext uri="{FF2B5EF4-FFF2-40B4-BE49-F238E27FC236}">
                <a16:creationId xmlns:a16="http://schemas.microsoft.com/office/drawing/2014/main" id="{7955E33A-07BE-426F-B937-739F88BFB0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B71F18A-7662-024D-A80D-E267A48D4667}"/>
              </a:ext>
            </a:extLst>
          </p:cNvPr>
          <p:cNvSpPr>
            <a:spLocks noGrp="1"/>
          </p:cNvSpPr>
          <p:nvPr>
            <p:ph idx="1"/>
          </p:nvPr>
        </p:nvSpPr>
        <p:spPr>
          <a:xfrm>
            <a:off x="1295401" y="2556932"/>
            <a:ext cx="9601196" cy="3318936"/>
          </a:xfrm>
        </p:spPr>
        <p:txBody>
          <a:bodyPr>
            <a:normAutofit fontScale="92500" lnSpcReduction="10000"/>
          </a:bodyPr>
          <a:lstStyle/>
          <a:p>
            <a:pPr marL="0" indent="0">
              <a:lnSpc>
                <a:spcPct val="90000"/>
              </a:lnSpc>
              <a:buNone/>
            </a:pPr>
            <a:br>
              <a:rPr lang="en-US" dirty="0"/>
            </a:br>
            <a:r>
              <a:rPr lang="en-US" dirty="0"/>
              <a:t>«La culture, dans son </a:t>
            </a:r>
            <a:r>
              <a:rPr lang="en-US" dirty="0" err="1"/>
              <a:t>sens</a:t>
            </a:r>
            <a:r>
              <a:rPr lang="en-US" dirty="0"/>
              <a:t> le plus large, </a:t>
            </a:r>
            <a:r>
              <a:rPr lang="en-US" dirty="0" err="1"/>
              <a:t>est</a:t>
            </a:r>
            <a:r>
              <a:rPr lang="en-US" dirty="0"/>
              <a:t> </a:t>
            </a:r>
            <a:r>
              <a:rPr lang="en-US" dirty="0" err="1"/>
              <a:t>considérée</a:t>
            </a:r>
            <a:r>
              <a:rPr lang="en-US" dirty="0"/>
              <a:t> </a:t>
            </a:r>
            <a:r>
              <a:rPr lang="en-US" dirty="0" err="1"/>
              <a:t>comme</a:t>
            </a:r>
            <a:r>
              <a:rPr lang="en-US" dirty="0"/>
              <a:t> </a:t>
            </a:r>
            <a:r>
              <a:rPr lang="en-US" dirty="0" err="1"/>
              <a:t>l'ensemble</a:t>
            </a:r>
            <a:r>
              <a:rPr lang="en-US" dirty="0"/>
              <a:t> des traits </a:t>
            </a:r>
            <a:r>
              <a:rPr lang="en-US" dirty="0" err="1"/>
              <a:t>distinctifs</a:t>
            </a:r>
            <a:r>
              <a:rPr lang="en-US" dirty="0"/>
              <a:t>, </a:t>
            </a:r>
            <a:r>
              <a:rPr lang="en-US" dirty="0" err="1"/>
              <a:t>spirituels</a:t>
            </a:r>
            <a:r>
              <a:rPr lang="en-US" dirty="0"/>
              <a:t> et </a:t>
            </a:r>
            <a:r>
              <a:rPr lang="en-US" dirty="0" err="1"/>
              <a:t>matériels</a:t>
            </a:r>
            <a:r>
              <a:rPr lang="en-US" dirty="0"/>
              <a:t>, </a:t>
            </a:r>
            <a:r>
              <a:rPr lang="en-US" dirty="0" err="1"/>
              <a:t>intellectuels</a:t>
            </a:r>
            <a:r>
              <a:rPr lang="en-US" dirty="0"/>
              <a:t> et </a:t>
            </a:r>
            <a:r>
              <a:rPr lang="en-US" dirty="0" err="1"/>
              <a:t>affectifs</a:t>
            </a:r>
            <a:r>
              <a:rPr lang="en-US" dirty="0"/>
              <a:t>, qui </a:t>
            </a:r>
            <a:r>
              <a:rPr lang="en-US" dirty="0" err="1"/>
              <a:t>caractérisent</a:t>
            </a:r>
            <a:r>
              <a:rPr lang="en-US" dirty="0"/>
              <a:t> </a:t>
            </a:r>
            <a:r>
              <a:rPr lang="en-US" dirty="0" err="1"/>
              <a:t>une</a:t>
            </a:r>
            <a:r>
              <a:rPr lang="en-US" dirty="0"/>
              <a:t> </a:t>
            </a:r>
            <a:r>
              <a:rPr lang="en-US" dirty="0" err="1"/>
              <a:t>société</a:t>
            </a:r>
            <a:r>
              <a:rPr lang="en-US" dirty="0"/>
              <a:t> </a:t>
            </a:r>
            <a:r>
              <a:rPr lang="en-US" dirty="0" err="1"/>
              <a:t>ou</a:t>
            </a:r>
            <a:r>
              <a:rPr lang="en-US" dirty="0"/>
              <a:t> un </a:t>
            </a:r>
            <a:r>
              <a:rPr lang="en-US" dirty="0" err="1"/>
              <a:t>groupe</a:t>
            </a:r>
            <a:r>
              <a:rPr lang="en-US" dirty="0"/>
              <a:t> social. Elle englobe, </a:t>
            </a:r>
            <a:r>
              <a:rPr lang="en-US" dirty="0" err="1"/>
              <a:t>outre</a:t>
            </a:r>
            <a:r>
              <a:rPr lang="en-US" dirty="0"/>
              <a:t> les arts et les </a:t>
            </a:r>
            <a:r>
              <a:rPr lang="en-US" dirty="0" err="1"/>
              <a:t>lettres</a:t>
            </a:r>
            <a:r>
              <a:rPr lang="en-US" dirty="0"/>
              <a:t>, les modes de vie, les droits </a:t>
            </a:r>
            <a:r>
              <a:rPr lang="en-US" dirty="0" err="1"/>
              <a:t>fondamentaux</a:t>
            </a:r>
            <a:r>
              <a:rPr lang="en-US" dirty="0"/>
              <a:t> de </a:t>
            </a:r>
            <a:r>
              <a:rPr lang="en-US" dirty="0" err="1"/>
              <a:t>l'être</a:t>
            </a:r>
            <a:r>
              <a:rPr lang="en-US" dirty="0"/>
              <a:t> </a:t>
            </a:r>
            <a:r>
              <a:rPr lang="en-US" dirty="0" err="1"/>
              <a:t>humain</a:t>
            </a:r>
            <a:r>
              <a:rPr lang="en-US" dirty="0"/>
              <a:t>, les </a:t>
            </a:r>
            <a:r>
              <a:rPr lang="en-US" dirty="0" err="1"/>
              <a:t>systèmes</a:t>
            </a:r>
            <a:r>
              <a:rPr lang="en-US" dirty="0"/>
              <a:t> de </a:t>
            </a:r>
            <a:r>
              <a:rPr lang="en-US" dirty="0" err="1"/>
              <a:t>valeurs</a:t>
            </a:r>
            <a:r>
              <a:rPr lang="en-US" dirty="0"/>
              <a:t>, les traditions et les </a:t>
            </a:r>
            <a:r>
              <a:rPr lang="en-US" dirty="0" err="1"/>
              <a:t>croyances</a:t>
            </a:r>
            <a:r>
              <a:rPr lang="en-US" dirty="0"/>
              <a:t>.»</a:t>
            </a:r>
          </a:p>
          <a:p>
            <a:pPr marL="0" indent="0">
              <a:lnSpc>
                <a:spcPct val="90000"/>
              </a:lnSpc>
              <a:buNone/>
            </a:pPr>
            <a:br>
              <a:rPr lang="en-US" dirty="0"/>
            </a:br>
            <a:r>
              <a:rPr lang="en-US" sz="1800" dirty="0" err="1"/>
              <a:t>Déclaration</a:t>
            </a:r>
            <a:r>
              <a:rPr lang="en-US" sz="1800" dirty="0"/>
              <a:t> de Mexico sur les politiques </a:t>
            </a:r>
            <a:r>
              <a:rPr lang="en-US" sz="1800" dirty="0" err="1"/>
              <a:t>culturelles</a:t>
            </a:r>
            <a:r>
              <a:rPr lang="en-US" sz="1800" dirty="0"/>
              <a:t>. </a:t>
            </a:r>
            <a:r>
              <a:rPr lang="en-US" sz="1800" dirty="0" err="1"/>
              <a:t>Conférence</a:t>
            </a:r>
            <a:r>
              <a:rPr lang="en-US" sz="1800" dirty="0"/>
              <a:t> </a:t>
            </a:r>
            <a:r>
              <a:rPr lang="en-US" sz="1800" dirty="0" err="1"/>
              <a:t>mondiale</a:t>
            </a:r>
            <a:r>
              <a:rPr lang="en-US" sz="1800" dirty="0"/>
              <a:t> sur les politiques </a:t>
            </a:r>
            <a:r>
              <a:rPr lang="en-US" sz="1800" dirty="0" err="1"/>
              <a:t>culturelles</a:t>
            </a:r>
            <a:r>
              <a:rPr lang="en-US" sz="1800" dirty="0"/>
              <a:t>, Mexico City, 26 </a:t>
            </a:r>
            <a:r>
              <a:rPr lang="en-US" sz="1800" dirty="0" err="1"/>
              <a:t>juillet</a:t>
            </a:r>
            <a:r>
              <a:rPr lang="en-US" sz="1800" dirty="0"/>
              <a:t> - 6 </a:t>
            </a:r>
            <a:r>
              <a:rPr lang="en-US" sz="1800" dirty="0" err="1"/>
              <a:t>août</a:t>
            </a:r>
            <a:r>
              <a:rPr lang="en-US" sz="1800" dirty="0"/>
              <a:t> 1982. </a:t>
            </a:r>
          </a:p>
          <a:p>
            <a:pPr marL="0" indent="0">
              <a:lnSpc>
                <a:spcPct val="90000"/>
              </a:lnSpc>
              <a:buNone/>
            </a:pPr>
            <a:r>
              <a:rPr lang="en-US" sz="1800" dirty="0"/>
              <a:t>UNESCO = </a:t>
            </a:r>
            <a:r>
              <a:rPr lang="en-US" sz="1900" dirty="0"/>
              <a:t>The United Nations Educational, Scientific and Cultural Organization (</a:t>
            </a:r>
            <a:r>
              <a:rPr lang="en-US" sz="1900" dirty="0" err="1"/>
              <a:t>créée</a:t>
            </a:r>
            <a:r>
              <a:rPr lang="en-US" sz="1900" dirty="0"/>
              <a:t> le 16 </a:t>
            </a:r>
            <a:r>
              <a:rPr lang="en-US" sz="1900" dirty="0" err="1"/>
              <a:t>novemebre</a:t>
            </a:r>
            <a:r>
              <a:rPr lang="en-US" sz="1900" dirty="0"/>
              <a:t> 1945</a:t>
            </a:r>
          </a:p>
          <a:p>
            <a:pPr marL="0" indent="0">
              <a:lnSpc>
                <a:spcPct val="90000"/>
              </a:lnSpc>
              <a:buNone/>
            </a:pPr>
            <a:endParaRPr lang="en-US" dirty="0"/>
          </a:p>
        </p:txBody>
      </p:sp>
    </p:spTree>
    <p:extLst>
      <p:ext uri="{BB962C8B-B14F-4D97-AF65-F5344CB8AC3E}">
        <p14:creationId xmlns:p14="http://schemas.microsoft.com/office/powerpoint/2010/main" val="114504754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596</TotalTime>
  <Words>1269</Words>
  <Application>Microsoft Macintosh PowerPoint</Application>
  <PresentationFormat>Widescreen</PresentationFormat>
  <Paragraphs>66</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Garamond</vt:lpstr>
      <vt:lpstr>Organic</vt:lpstr>
      <vt:lpstr>Culture, différence culturelle, et mode par défaut</vt:lpstr>
      <vt:lpstr>Quelques expressions utiles…</vt:lpstr>
      <vt:lpstr>Qu’est-ce que la culture? (vos réponses)</vt:lpstr>
      <vt:lpstr>Qu’est-ce que la culture?   Vos réponses</vt:lpstr>
      <vt:lpstr>Vos réponses, suite </vt:lpstr>
      <vt:lpstr>La culture, suite et fin</vt:lpstr>
      <vt:lpstr>Vos exemples</vt:lpstr>
      <vt:lpstr>Comparaison objective?   Ou comparaison subjective?</vt:lpstr>
      <vt:lpstr>Qu’est-ce que la culture? La définition de la culture par l’UNESCO</vt:lpstr>
      <vt:lpstr>Pour le sociologue Jean-Pierre Le Goff…</vt:lpstr>
      <vt:lpstr>Et puis il y a le théoriste et informaticien néerlandais Geert Hofstede (1928-2020)</vt:lpstr>
      <vt:lpstr>Même si la métaphore n’est pas exacte à 100%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 différence culturelle, et mode par défaut</dc:title>
  <dc:creator>Kruger, Carole</dc:creator>
  <cp:lastModifiedBy>Kruger, Carole</cp:lastModifiedBy>
  <cp:revision>14</cp:revision>
  <dcterms:created xsi:type="dcterms:W3CDTF">2021-01-28T03:40:37Z</dcterms:created>
  <dcterms:modified xsi:type="dcterms:W3CDTF">2022-02-08T12:57:00Z</dcterms:modified>
</cp:coreProperties>
</file>