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208"/>
  </p:normalViewPr>
  <p:slideViewPr>
    <p:cSldViewPr snapToGrid="0" snapToObjects="1">
      <p:cViewPr varScale="1">
        <p:scale>
          <a:sx n="121" d="100"/>
          <a:sy n="121" d="100"/>
        </p:scale>
        <p:origin x="20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3/31/22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3/31/22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a.fr/ina-eclaire-actu/25-aout-1944-paris-outrage-paris-brise-mais-paris-liber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57455-0475-8B45-BCBA-FD96EA262F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Résistance</a:t>
            </a:r>
            <a:r>
              <a:rPr lang="en-US" dirty="0"/>
              <a:t> et </a:t>
            </a:r>
            <a:r>
              <a:rPr lang="en-US" dirty="0" err="1"/>
              <a:t>mythe</a:t>
            </a:r>
            <a:r>
              <a:rPr lang="en-US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DE8602-8838-4841-9219-0699526C62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FRE 260 </a:t>
            </a:r>
          </a:p>
          <a:p>
            <a:r>
              <a:rPr lang="en-US" dirty="0"/>
              <a:t>C. Kruger </a:t>
            </a:r>
          </a:p>
        </p:txBody>
      </p:sp>
    </p:spTree>
    <p:extLst>
      <p:ext uri="{BB962C8B-B14F-4D97-AF65-F5344CB8AC3E}">
        <p14:creationId xmlns:p14="http://schemas.microsoft.com/office/powerpoint/2010/main" val="2505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47791-BBE4-7745-A932-293C16073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Qu’est-ce</a:t>
            </a:r>
            <a:r>
              <a:rPr lang="en-US" dirty="0"/>
              <a:t> </a:t>
            </a:r>
            <a:r>
              <a:rPr lang="en-US" dirty="0" err="1"/>
              <a:t>qu’un</a:t>
            </a:r>
            <a:r>
              <a:rPr lang="en-US" dirty="0"/>
              <a:t> </a:t>
            </a:r>
            <a:r>
              <a:rPr lang="en-US" dirty="0" err="1"/>
              <a:t>mythe</a:t>
            </a:r>
            <a:r>
              <a:rPr lang="en-US" dirty="0"/>
              <a:t>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ACDE0-1E57-5548-9EF0-D24CEFAF0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Notion </a:t>
            </a:r>
            <a:r>
              <a:rPr lang="en-US" sz="2400" dirty="0" err="1"/>
              <a:t>souvent</a:t>
            </a:r>
            <a:r>
              <a:rPr lang="en-US" sz="2400" dirty="0"/>
              <a:t> </a:t>
            </a:r>
            <a:r>
              <a:rPr lang="en-US" sz="2400" dirty="0" err="1"/>
              <a:t>controversée</a:t>
            </a:r>
            <a:r>
              <a:rPr lang="en-US" sz="2400" dirty="0"/>
              <a:t>, le </a:t>
            </a:r>
            <a:r>
              <a:rPr lang="en-US" sz="2400" dirty="0" err="1"/>
              <a:t>terme</a:t>
            </a:r>
            <a:r>
              <a:rPr lang="en-US" sz="2400" dirty="0"/>
              <a:t> </a:t>
            </a:r>
            <a:r>
              <a:rPr lang="en-US" sz="2400" i="1" dirty="0" err="1"/>
              <a:t>mythe</a:t>
            </a:r>
            <a:r>
              <a:rPr lang="en-US" sz="2400" dirty="0"/>
              <a:t> </a:t>
            </a:r>
            <a:r>
              <a:rPr lang="en-US" sz="2400" dirty="0" err="1"/>
              <a:t>est</a:t>
            </a:r>
            <a:r>
              <a:rPr lang="en-US" sz="2400" dirty="0"/>
              <a:t> </a:t>
            </a:r>
            <a:r>
              <a:rPr lang="en-US" sz="2400" dirty="0" err="1"/>
              <a:t>ouvert</a:t>
            </a:r>
            <a:r>
              <a:rPr lang="en-US" sz="2400" dirty="0"/>
              <a:t> aux multiples </a:t>
            </a:r>
            <a:r>
              <a:rPr lang="en-US" sz="2400" dirty="0" err="1"/>
              <a:t>interprétations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Pour le </a:t>
            </a:r>
            <a:r>
              <a:rPr lang="en-US" sz="2400" dirty="0" err="1"/>
              <a:t>sociologue</a:t>
            </a:r>
            <a:r>
              <a:rPr lang="en-US" sz="2400" dirty="0"/>
              <a:t> Gérard Bouchard, </a:t>
            </a:r>
            <a:r>
              <a:rPr lang="en-US" sz="2400" dirty="0" err="1"/>
              <a:t>c’est</a:t>
            </a:r>
            <a:r>
              <a:rPr lang="en-US" sz="2400" dirty="0"/>
              <a:t>:</a:t>
            </a:r>
          </a:p>
          <a:p>
            <a:r>
              <a:rPr lang="en-US" sz="2400" dirty="0"/>
              <a:t>un type de </a:t>
            </a:r>
            <a:r>
              <a:rPr lang="en-US" sz="2400" dirty="0" err="1"/>
              <a:t>représentation</a:t>
            </a:r>
            <a:r>
              <a:rPr lang="en-US" sz="2400" dirty="0"/>
              <a:t> collective, </a:t>
            </a:r>
            <a:r>
              <a:rPr lang="en-US" sz="2400" dirty="0" err="1"/>
              <a:t>vecteur</a:t>
            </a:r>
            <a:r>
              <a:rPr lang="en-US" sz="2400" dirty="0"/>
              <a:t> de </a:t>
            </a:r>
            <a:r>
              <a:rPr lang="en-US" sz="2400" dirty="0" err="1"/>
              <a:t>sens</a:t>
            </a:r>
            <a:r>
              <a:rPr lang="en-US" sz="2400" dirty="0"/>
              <a:t>;</a:t>
            </a:r>
          </a:p>
          <a:p>
            <a:r>
              <a:rPr lang="en-US" sz="2400" dirty="0"/>
              <a:t>un mélange de </a:t>
            </a:r>
            <a:r>
              <a:rPr lang="en-US" sz="2400" dirty="0" err="1"/>
              <a:t>réel</a:t>
            </a:r>
            <a:r>
              <a:rPr lang="en-US" sz="2400" dirty="0"/>
              <a:t> et de fiction, de raison et </a:t>
            </a:r>
            <a:r>
              <a:rPr lang="en-US" sz="2400" dirty="0" err="1"/>
              <a:t>d’imagination</a:t>
            </a:r>
            <a:r>
              <a:rPr lang="en-US" sz="2400" dirty="0"/>
              <a:t>;</a:t>
            </a:r>
          </a:p>
          <a:p>
            <a:r>
              <a:rPr lang="en-US" sz="2400" dirty="0" err="1"/>
              <a:t>une</a:t>
            </a:r>
            <a:r>
              <a:rPr lang="en-US" sz="2400" dirty="0"/>
              <a:t> source qui </a:t>
            </a:r>
            <a:r>
              <a:rPr lang="en-US" sz="2400" dirty="0" err="1"/>
              <a:t>alimente</a:t>
            </a:r>
            <a:r>
              <a:rPr lang="en-US" sz="2400" dirty="0"/>
              <a:t> la </a:t>
            </a:r>
            <a:r>
              <a:rPr lang="en-US" sz="2400" dirty="0" err="1"/>
              <a:t>dynamique</a:t>
            </a:r>
            <a:r>
              <a:rPr lang="en-US" sz="2400" dirty="0"/>
              <a:t> </a:t>
            </a:r>
            <a:r>
              <a:rPr lang="en-US" sz="2400" dirty="0" err="1"/>
              <a:t>identitaire</a:t>
            </a:r>
            <a:r>
              <a:rPr lang="en-US" sz="2400" dirty="0"/>
              <a:t> et la construction de la </a:t>
            </a:r>
            <a:r>
              <a:rPr lang="en-US" sz="2400" dirty="0" err="1"/>
              <a:t>mémoire</a:t>
            </a:r>
            <a:r>
              <a:rPr lang="en-US" sz="2400" dirty="0"/>
              <a:t>; il </a:t>
            </a:r>
            <a:r>
              <a:rPr lang="en-US" sz="2400" dirty="0" err="1"/>
              <a:t>fournit</a:t>
            </a:r>
            <a:r>
              <a:rPr lang="en-US" sz="2400" dirty="0"/>
              <a:t> le </a:t>
            </a:r>
            <a:r>
              <a:rPr lang="en-US" sz="2400" dirty="0" err="1"/>
              <a:t>ciment</a:t>
            </a:r>
            <a:r>
              <a:rPr lang="en-US" sz="2400" dirty="0"/>
              <a:t> de son </a:t>
            </a:r>
            <a:r>
              <a:rPr lang="en-US" sz="2400" dirty="0" err="1"/>
              <a:t>intégration</a:t>
            </a:r>
            <a:r>
              <a:rPr lang="en-US" sz="2400" dirty="0"/>
              <a:t>, et de </a:t>
            </a:r>
            <a:r>
              <a:rPr lang="en-US" sz="2400" dirty="0" err="1"/>
              <a:t>ses</a:t>
            </a:r>
            <a:r>
              <a:rPr lang="en-US" sz="2400" dirty="0"/>
              <a:t> </a:t>
            </a:r>
            <a:r>
              <a:rPr lang="en-US" sz="2400" dirty="0" err="1"/>
              <a:t>négotiations</a:t>
            </a:r>
            <a:r>
              <a:rPr lang="en-US" sz="2400" dirty="0"/>
              <a:t>… tout </a:t>
            </a:r>
            <a:r>
              <a:rPr lang="en-US" sz="2400" dirty="0" err="1"/>
              <a:t>comme</a:t>
            </a:r>
            <a:r>
              <a:rPr lang="en-US" sz="2400" dirty="0"/>
              <a:t> </a:t>
            </a:r>
            <a:r>
              <a:rPr lang="en-US" sz="2400" dirty="0" err="1"/>
              <a:t>l’énergie</a:t>
            </a:r>
            <a:r>
              <a:rPr lang="en-US" sz="2400" dirty="0"/>
              <a:t> pour se </a:t>
            </a:r>
            <a:r>
              <a:rPr lang="en-US" sz="2400" dirty="0" err="1"/>
              <a:t>relancer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cas</a:t>
            </a:r>
            <a:r>
              <a:rPr lang="en-US" sz="2400" dirty="0"/>
              <a:t> de </a:t>
            </a:r>
            <a:r>
              <a:rPr lang="en-US" sz="2400" dirty="0" err="1"/>
              <a:t>traumatisme</a:t>
            </a:r>
            <a:r>
              <a:rPr lang="en-US" sz="2400" dirty="0"/>
              <a:t> </a:t>
            </a:r>
            <a:r>
              <a:rPr lang="en-US" sz="2400" dirty="0" err="1"/>
              <a:t>ou</a:t>
            </a:r>
            <a:r>
              <a:rPr lang="en-US" sz="2400" dirty="0"/>
              <a:t> de crise;</a:t>
            </a:r>
          </a:p>
          <a:p>
            <a:r>
              <a:rPr lang="en-US" sz="2400" dirty="0"/>
              <a:t>un </a:t>
            </a:r>
            <a:r>
              <a:rPr lang="en-US" sz="2400" dirty="0" err="1"/>
              <a:t>mécanisme</a:t>
            </a:r>
            <a:r>
              <a:rPr lang="en-US" sz="2400" dirty="0"/>
              <a:t> </a:t>
            </a:r>
            <a:r>
              <a:rPr lang="en-US" sz="2400" dirty="0" err="1"/>
              <a:t>universel</a:t>
            </a:r>
            <a:r>
              <a:rPr lang="en-US" sz="2400" dirty="0"/>
              <a:t>, </a:t>
            </a:r>
            <a:r>
              <a:rPr lang="en-US" sz="2400" dirty="0" err="1"/>
              <a:t>actif</a:t>
            </a:r>
            <a:r>
              <a:rPr lang="en-US" sz="2400" dirty="0"/>
              <a:t> dans </a:t>
            </a:r>
            <a:r>
              <a:rPr lang="en-US" sz="2400" dirty="0" err="1"/>
              <a:t>toutes</a:t>
            </a:r>
            <a:r>
              <a:rPr lang="en-US" sz="2400" dirty="0"/>
              <a:t> les </a:t>
            </a:r>
            <a:r>
              <a:rPr lang="en-US" sz="2400" dirty="0" err="1"/>
              <a:t>sociétés</a:t>
            </a:r>
            <a:r>
              <a:rPr lang="en-US" sz="2400" dirty="0"/>
              <a:t>, </a:t>
            </a:r>
            <a:r>
              <a:rPr lang="en-US" sz="2400" dirty="0" err="1"/>
              <a:t>à</a:t>
            </a:r>
            <a:r>
              <a:rPr lang="en-US" sz="2400" dirty="0"/>
              <a:t> </a:t>
            </a:r>
            <a:r>
              <a:rPr lang="en-US" sz="2400" dirty="0" err="1"/>
              <a:t>toutes</a:t>
            </a:r>
            <a:r>
              <a:rPr lang="en-US" sz="2400" dirty="0"/>
              <a:t> les époques (Bouchard 409-417).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148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D0A7F-E6BD-A343-8F7E-6C5135ECC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Pourquoi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-on </a:t>
            </a:r>
            <a:r>
              <a:rPr lang="en-US" dirty="0" err="1"/>
              <a:t>qu’un</a:t>
            </a:r>
            <a:r>
              <a:rPr lang="en-US" dirty="0"/>
              <a:t> </a:t>
            </a:r>
            <a:r>
              <a:rPr lang="en-US" dirty="0" err="1"/>
              <a:t>mythe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fondateur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87680-F39F-044E-A8B4-AC092505B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/>
              <a:t>Il fait </a:t>
            </a:r>
            <a:r>
              <a:rPr lang="en-US" sz="2400" dirty="0" err="1"/>
              <a:t>partie</a:t>
            </a:r>
            <a:r>
              <a:rPr lang="en-US" sz="2400" dirty="0"/>
              <a:t> du </a:t>
            </a:r>
            <a:r>
              <a:rPr lang="en-US" sz="2400" dirty="0" err="1"/>
              <a:t>fondement</a:t>
            </a:r>
            <a:r>
              <a:rPr lang="en-US" sz="2400" dirty="0"/>
              <a:t> </a:t>
            </a:r>
            <a:r>
              <a:rPr lang="en-US" sz="2400" dirty="0" err="1"/>
              <a:t>symbolique</a:t>
            </a:r>
            <a:r>
              <a:rPr lang="en-US" sz="2400" dirty="0"/>
              <a:t> </a:t>
            </a:r>
            <a:r>
              <a:rPr lang="en-US" sz="2400" dirty="0" err="1"/>
              <a:t>d’une</a:t>
            </a:r>
            <a:r>
              <a:rPr lang="en-US" sz="2400" dirty="0"/>
              <a:t> </a:t>
            </a:r>
            <a:r>
              <a:rPr lang="en-US" sz="2400" dirty="0" err="1"/>
              <a:t>société</a:t>
            </a:r>
            <a:r>
              <a:rPr lang="en-US" sz="2400" dirty="0"/>
              <a:t>;</a:t>
            </a:r>
          </a:p>
          <a:p>
            <a:pPr lvl="1"/>
            <a:r>
              <a:rPr lang="en-US" sz="2400" dirty="0"/>
              <a:t>Il </a:t>
            </a:r>
            <a:r>
              <a:rPr lang="en-US" sz="2400" dirty="0" err="1"/>
              <a:t>sert</a:t>
            </a:r>
            <a:r>
              <a:rPr lang="en-US" sz="2400" dirty="0"/>
              <a:t> de </a:t>
            </a:r>
            <a:r>
              <a:rPr lang="en-US" sz="2400" dirty="0" err="1"/>
              <a:t>matrice</a:t>
            </a:r>
            <a:r>
              <a:rPr lang="en-US" sz="2400" dirty="0"/>
              <a:t> qui </a:t>
            </a:r>
            <a:r>
              <a:rPr lang="en-US" sz="2400" dirty="0" err="1"/>
              <a:t>donne</a:t>
            </a:r>
            <a:r>
              <a:rPr lang="en-US" sz="2400" dirty="0"/>
              <a:t> </a:t>
            </a:r>
            <a:r>
              <a:rPr lang="en-US" sz="2400" dirty="0" err="1"/>
              <a:t>forme</a:t>
            </a:r>
            <a:r>
              <a:rPr lang="en-US" sz="2400" dirty="0"/>
              <a:t> aux </a:t>
            </a:r>
            <a:r>
              <a:rPr lang="en-US" sz="2400" dirty="0" err="1"/>
              <a:t>idées</a:t>
            </a:r>
            <a:r>
              <a:rPr lang="en-US" sz="2400" dirty="0"/>
              <a:t>, aux opinions, aux </a:t>
            </a:r>
            <a:r>
              <a:rPr lang="en-US" sz="2400" dirty="0" err="1"/>
              <a:t>récits</a:t>
            </a:r>
            <a:r>
              <a:rPr lang="en-US" sz="2400" dirty="0"/>
              <a:t>;</a:t>
            </a:r>
          </a:p>
          <a:p>
            <a:pPr lvl="1"/>
            <a:r>
              <a:rPr lang="en-US" sz="2400" dirty="0"/>
              <a:t>Il </a:t>
            </a:r>
            <a:r>
              <a:rPr lang="en-US" sz="2400" dirty="0" err="1"/>
              <a:t>établit</a:t>
            </a:r>
            <a:r>
              <a:rPr lang="en-US" sz="2400" dirty="0"/>
              <a:t> les grands </a:t>
            </a:r>
            <a:r>
              <a:rPr lang="en-US" sz="2400" dirty="0" err="1"/>
              <a:t>repères</a:t>
            </a:r>
            <a:r>
              <a:rPr lang="en-US" sz="2400" dirty="0"/>
              <a:t>, les </a:t>
            </a:r>
            <a:r>
              <a:rPr lang="en-US" sz="2400" dirty="0" err="1"/>
              <a:t>postulats</a:t>
            </a:r>
            <a:r>
              <a:rPr lang="en-US" sz="2400" dirty="0"/>
              <a:t> </a:t>
            </a:r>
            <a:r>
              <a:rPr lang="en-US" sz="2400" dirty="0" err="1"/>
              <a:t>à</a:t>
            </a:r>
            <a:r>
              <a:rPr lang="en-US" sz="2400" dirty="0"/>
              <a:t> </a:t>
            </a:r>
            <a:r>
              <a:rPr lang="en-US" sz="2400" dirty="0" err="1"/>
              <a:t>partir</a:t>
            </a:r>
            <a:r>
              <a:rPr lang="en-US" sz="2400" dirty="0"/>
              <a:t> </a:t>
            </a:r>
            <a:r>
              <a:rPr lang="en-US" sz="2400" dirty="0" err="1"/>
              <a:t>desquels</a:t>
            </a:r>
            <a:r>
              <a:rPr lang="en-US" sz="2400" dirty="0"/>
              <a:t> </a:t>
            </a:r>
            <a:r>
              <a:rPr lang="en-US" sz="2400" dirty="0" err="1"/>
              <a:t>une</a:t>
            </a:r>
            <a:r>
              <a:rPr lang="en-US" sz="2400" dirty="0"/>
              <a:t> </a:t>
            </a:r>
            <a:r>
              <a:rPr lang="en-US" sz="2400" dirty="0" err="1"/>
              <a:t>société</a:t>
            </a:r>
            <a:r>
              <a:rPr lang="en-US" sz="2400" dirty="0"/>
              <a:t> </a:t>
            </a:r>
            <a:r>
              <a:rPr lang="en-US" sz="2400" dirty="0" err="1"/>
              <a:t>pense</a:t>
            </a:r>
            <a:r>
              <a:rPr lang="en-US" sz="2400" dirty="0"/>
              <a:t>, </a:t>
            </a:r>
            <a:r>
              <a:rPr lang="en-US" sz="2400" dirty="0" err="1"/>
              <a:t>rêve</a:t>
            </a:r>
            <a:r>
              <a:rPr lang="en-US" sz="2400" dirty="0"/>
              <a:t>, </a:t>
            </a:r>
            <a:r>
              <a:rPr lang="en-US" sz="2400" dirty="0" err="1"/>
              <a:t>s’imagine</a:t>
            </a:r>
            <a:r>
              <a:rPr lang="en-US" sz="2400" dirty="0"/>
              <a:t>;</a:t>
            </a:r>
          </a:p>
          <a:p>
            <a:pPr lvl="1"/>
            <a:r>
              <a:rPr lang="en-US" sz="2400" dirty="0"/>
              <a:t>Il </a:t>
            </a:r>
            <a:r>
              <a:rPr lang="en-US" sz="2400" dirty="0" err="1"/>
              <a:t>évite</a:t>
            </a:r>
            <a:r>
              <a:rPr lang="en-US" sz="2400" dirty="0"/>
              <a:t> aux </a:t>
            </a:r>
            <a:r>
              <a:rPr lang="en-US" sz="2400" dirty="0" err="1"/>
              <a:t>individus</a:t>
            </a:r>
            <a:r>
              <a:rPr lang="en-US" sz="2400" dirty="0"/>
              <a:t> </a:t>
            </a:r>
            <a:r>
              <a:rPr lang="en-US" sz="2400" dirty="0" err="1"/>
              <a:t>d’avoir</a:t>
            </a:r>
            <a:r>
              <a:rPr lang="en-US" sz="2400" dirty="0"/>
              <a:t> </a:t>
            </a:r>
            <a:r>
              <a:rPr lang="en-US" sz="2400" dirty="0" err="1"/>
              <a:t>à</a:t>
            </a:r>
            <a:r>
              <a:rPr lang="en-US" sz="2400" dirty="0"/>
              <a:t> </a:t>
            </a:r>
            <a:r>
              <a:rPr lang="en-US" sz="2400" dirty="0" err="1"/>
              <a:t>toujours</a:t>
            </a:r>
            <a:r>
              <a:rPr lang="en-US" sz="2400" dirty="0"/>
              <a:t> </a:t>
            </a:r>
            <a:r>
              <a:rPr lang="en-US" sz="2400" dirty="0" err="1"/>
              <a:t>réinventer</a:t>
            </a:r>
            <a:r>
              <a:rPr lang="en-US" sz="2400" dirty="0"/>
              <a:t> pour </a:t>
            </a:r>
            <a:r>
              <a:rPr lang="en-US" sz="2400" dirty="0" err="1"/>
              <a:t>eux-mêmes</a:t>
            </a:r>
            <a:r>
              <a:rPr lang="en-US" sz="2400" dirty="0"/>
              <a:t> </a:t>
            </a:r>
            <a:r>
              <a:rPr lang="en-US" sz="2400" dirty="0" err="1"/>
              <a:t>leurs</a:t>
            </a:r>
            <a:r>
              <a:rPr lang="en-US" sz="2400" dirty="0"/>
              <a:t> codes de pensée, </a:t>
            </a:r>
            <a:r>
              <a:rPr lang="en-US" sz="2400" dirty="0" err="1"/>
              <a:t>d’action</a:t>
            </a:r>
            <a:r>
              <a:rPr lang="en-US" sz="2400" dirty="0"/>
              <a:t>;</a:t>
            </a:r>
          </a:p>
          <a:p>
            <a:pPr lvl="1"/>
            <a:r>
              <a:rPr lang="en-US" sz="2400" dirty="0"/>
              <a:t>Il structure le </a:t>
            </a:r>
            <a:r>
              <a:rPr lang="en-US" sz="2400" i="1" dirty="0"/>
              <a:t>champ </a:t>
            </a:r>
            <a:r>
              <a:rPr lang="en-US" sz="2400" i="1" dirty="0" err="1"/>
              <a:t>symbolique</a:t>
            </a:r>
            <a:r>
              <a:rPr lang="en-US" sz="2400" dirty="0"/>
              <a:t> </a:t>
            </a:r>
            <a:r>
              <a:rPr lang="en-US" sz="2400" dirty="0" err="1"/>
              <a:t>d’une</a:t>
            </a:r>
            <a:r>
              <a:rPr lang="en-US" sz="2400" dirty="0"/>
              <a:t> </a:t>
            </a:r>
            <a:r>
              <a:rPr lang="en-US" sz="2400" dirty="0" err="1"/>
              <a:t>société</a:t>
            </a:r>
            <a:r>
              <a:rPr lang="en-US" sz="2400" dirty="0"/>
              <a:t>, et </a:t>
            </a:r>
            <a:r>
              <a:rPr lang="en-US" sz="2400" dirty="0" err="1"/>
              <a:t>commande</a:t>
            </a:r>
            <a:r>
              <a:rPr lang="en-US" sz="2400" dirty="0"/>
              <a:t> la formation de </a:t>
            </a:r>
            <a:r>
              <a:rPr lang="en-US" sz="2400" dirty="0" err="1"/>
              <a:t>l’imaginaire</a:t>
            </a:r>
            <a:r>
              <a:rPr lang="en-US" sz="2400" dirty="0"/>
              <a:t> </a:t>
            </a:r>
            <a:r>
              <a:rPr lang="en-US" sz="2400" dirty="0" err="1"/>
              <a:t>collectif</a:t>
            </a:r>
            <a:r>
              <a:rPr lang="en-US" sz="2400" dirty="0"/>
              <a:t> (</a:t>
            </a:r>
            <a:r>
              <a:rPr lang="en-US" sz="2400" dirty="0" err="1"/>
              <a:t>littérature</a:t>
            </a:r>
            <a:r>
              <a:rPr lang="en-US" sz="2400" dirty="0"/>
              <a:t>, </a:t>
            </a:r>
            <a:r>
              <a:rPr lang="en-US" sz="2400" dirty="0" err="1"/>
              <a:t>philosophie</a:t>
            </a:r>
            <a:r>
              <a:rPr lang="en-US" sz="2400" dirty="0"/>
              <a:t>, </a:t>
            </a:r>
            <a:r>
              <a:rPr lang="en-US" sz="2400" dirty="0" err="1"/>
              <a:t>idéologies</a:t>
            </a:r>
            <a:r>
              <a:rPr lang="en-US" sz="2400" dirty="0"/>
              <a:t>, </a:t>
            </a:r>
            <a:r>
              <a:rPr lang="en-US" sz="2400" dirty="0" err="1"/>
              <a:t>historiographie</a:t>
            </a:r>
            <a:r>
              <a:rPr lang="en-US" sz="2400" dirty="0"/>
              <a:t>)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201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D16B8-53D2-8D47-BAF9-358AD0469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Qu’est-ce</a:t>
            </a:r>
            <a:r>
              <a:rPr lang="en-US" dirty="0"/>
              <a:t> que le </a:t>
            </a:r>
            <a:r>
              <a:rPr lang="en-US" dirty="0" err="1"/>
              <a:t>mythe</a:t>
            </a:r>
            <a:r>
              <a:rPr lang="en-US" dirty="0"/>
              <a:t> de la </a:t>
            </a:r>
            <a:r>
              <a:rPr lang="en-US" dirty="0" err="1"/>
              <a:t>Résistance</a:t>
            </a:r>
            <a:r>
              <a:rPr lang="en-US" dirty="0"/>
              <a:t>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BA386-61EA-304A-8CC4-5BA42994D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i="1" dirty="0"/>
              <a:t>“Paris ! Paris </a:t>
            </a:r>
            <a:r>
              <a:rPr lang="en-US" sz="2400" i="1" dirty="0" err="1"/>
              <a:t>outragé</a:t>
            </a:r>
            <a:r>
              <a:rPr lang="en-US" sz="2400" i="1" dirty="0"/>
              <a:t> ! Paris </a:t>
            </a:r>
            <a:r>
              <a:rPr lang="en-US" sz="2400" i="1" dirty="0" err="1"/>
              <a:t>brisé</a:t>
            </a:r>
            <a:r>
              <a:rPr lang="en-US" sz="2400" i="1" dirty="0"/>
              <a:t> ! Paris </a:t>
            </a:r>
            <a:r>
              <a:rPr lang="en-US" sz="2400" i="1" dirty="0" err="1"/>
              <a:t>martyrisé</a:t>
            </a:r>
            <a:r>
              <a:rPr lang="en-US" sz="2400" i="1" dirty="0"/>
              <a:t> ! </a:t>
            </a:r>
            <a:r>
              <a:rPr lang="en-US" sz="2400" i="1" dirty="0" err="1"/>
              <a:t>Mais</a:t>
            </a:r>
            <a:r>
              <a:rPr lang="en-US" sz="2400" i="1" dirty="0"/>
              <a:t> Paris </a:t>
            </a:r>
            <a:r>
              <a:rPr lang="en-US" sz="2400" i="1" dirty="0" err="1"/>
              <a:t>libéré</a:t>
            </a:r>
            <a:r>
              <a:rPr lang="en-US" sz="2400" i="1" dirty="0"/>
              <a:t> ! </a:t>
            </a:r>
            <a:r>
              <a:rPr lang="en-US" sz="2400" i="1" dirty="0" err="1"/>
              <a:t>Libéré</a:t>
            </a:r>
            <a:r>
              <a:rPr lang="en-US" sz="2400" i="1" dirty="0"/>
              <a:t> par </a:t>
            </a:r>
            <a:r>
              <a:rPr lang="en-US" sz="2400" i="1" dirty="0" err="1"/>
              <a:t>lui-même</a:t>
            </a:r>
            <a:r>
              <a:rPr lang="en-US" sz="2400" i="1" dirty="0"/>
              <a:t>, </a:t>
            </a:r>
            <a:r>
              <a:rPr lang="en-US" sz="2400" i="1" dirty="0" err="1"/>
              <a:t>libéré</a:t>
            </a:r>
            <a:r>
              <a:rPr lang="en-US" sz="2400" i="1" dirty="0"/>
              <a:t> par son </a:t>
            </a:r>
            <a:r>
              <a:rPr lang="en-US" sz="2400" i="1" dirty="0" err="1"/>
              <a:t>peuple</a:t>
            </a:r>
            <a:r>
              <a:rPr lang="en-US" sz="2400" i="1" dirty="0"/>
              <a:t> avec le concours des </a:t>
            </a:r>
            <a:r>
              <a:rPr lang="en-US" sz="2400" i="1" dirty="0" err="1"/>
              <a:t>armées</a:t>
            </a:r>
            <a:r>
              <a:rPr lang="en-US" sz="2400" i="1" dirty="0"/>
              <a:t> de la France, avec </a:t>
            </a:r>
            <a:r>
              <a:rPr lang="en-US" sz="2400" i="1" dirty="0" err="1"/>
              <a:t>l'appui</a:t>
            </a:r>
            <a:r>
              <a:rPr lang="en-US" sz="2400" i="1" dirty="0"/>
              <a:t> et le concours de la France tout </a:t>
            </a:r>
            <a:r>
              <a:rPr lang="en-US" sz="2400" i="1" dirty="0" err="1"/>
              <a:t>entière</a:t>
            </a:r>
            <a:r>
              <a:rPr lang="en-US" sz="2400" i="1" dirty="0"/>
              <a:t>, de la France qui se bat, de la </a:t>
            </a:r>
            <a:r>
              <a:rPr lang="en-US" sz="2400" i="1" dirty="0" err="1"/>
              <a:t>seule</a:t>
            </a:r>
            <a:r>
              <a:rPr lang="en-US" sz="2400" i="1" dirty="0"/>
              <a:t> France, de la </a:t>
            </a:r>
            <a:r>
              <a:rPr lang="en-US" sz="2400" i="1" dirty="0" err="1"/>
              <a:t>vraie</a:t>
            </a:r>
            <a:r>
              <a:rPr lang="en-US" sz="2400" i="1" dirty="0"/>
              <a:t> France, de la France </a:t>
            </a:r>
            <a:r>
              <a:rPr lang="en-US" sz="2400" i="1" dirty="0" err="1"/>
              <a:t>éternelle</a:t>
            </a:r>
            <a:r>
              <a:rPr lang="en-US" sz="2400" dirty="0"/>
              <a:t>.”</a:t>
            </a:r>
          </a:p>
          <a:p>
            <a:pPr>
              <a:lnSpc>
                <a:spcPct val="150000"/>
              </a:lnSpc>
            </a:pPr>
            <a:endParaRPr lang="en-US" sz="2400" dirty="0"/>
          </a:p>
          <a:p>
            <a:pPr marL="0" indent="0">
              <a:buNone/>
            </a:pPr>
            <a:r>
              <a:rPr lang="en-US" dirty="0"/>
              <a:t>Le </a:t>
            </a:r>
            <a:r>
              <a:rPr lang="en-US" dirty="0" err="1"/>
              <a:t>général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Charles</a:t>
            </a:r>
            <a:r>
              <a:rPr lang="en-US" dirty="0"/>
              <a:t> de Gaulle </a:t>
            </a:r>
            <a:r>
              <a:rPr lang="en-US" dirty="0" err="1"/>
              <a:t>devant</a:t>
            </a:r>
            <a:r>
              <a:rPr lang="en-US" dirty="0"/>
              <a:t> </a:t>
            </a:r>
            <a:r>
              <a:rPr lang="en-US" dirty="0" err="1"/>
              <a:t>l’Hôtel</a:t>
            </a:r>
            <a:r>
              <a:rPr lang="en-US" dirty="0"/>
              <a:t> de Ville, le 25 </a:t>
            </a:r>
            <a:r>
              <a:rPr lang="en-US" dirty="0" err="1"/>
              <a:t>août</a:t>
            </a:r>
            <a:r>
              <a:rPr lang="en-US" dirty="0"/>
              <a:t> 1945,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l’occasion</a:t>
            </a:r>
            <a:r>
              <a:rPr lang="en-US" dirty="0"/>
              <a:t> de la </a:t>
            </a:r>
            <a:r>
              <a:rPr lang="en-US" dirty="0" err="1"/>
              <a:t>libération</a:t>
            </a:r>
            <a:r>
              <a:rPr lang="en-US" dirty="0"/>
              <a:t> de Paris.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09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CCE10-D25E-0548-AE86-BADAA0278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49156-A247-DF40-BE5B-E6A7732721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/>
              <a:t>Le </a:t>
            </a:r>
            <a:r>
              <a:rPr lang="en-US" b="1" dirty="0" err="1"/>
              <a:t>Résistancialisme</a:t>
            </a:r>
            <a:r>
              <a:rPr lang="en-US" b="1" dirty="0"/>
              <a:t>:  </a:t>
            </a:r>
            <a:r>
              <a:rPr lang="en-US" dirty="0" err="1"/>
              <a:t>néologisme</a:t>
            </a:r>
            <a:r>
              <a:rPr lang="en-US" dirty="0"/>
              <a:t> </a:t>
            </a:r>
            <a:r>
              <a:rPr lang="en-US" dirty="0" err="1"/>
              <a:t>créé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1987 par </a:t>
            </a:r>
            <a:r>
              <a:rPr lang="en-US" dirty="0" err="1"/>
              <a:t>l'historien</a:t>
            </a:r>
            <a:r>
              <a:rPr lang="en-US" dirty="0"/>
              <a:t> Henry </a:t>
            </a:r>
            <a:r>
              <a:rPr lang="en-US" dirty="0" err="1"/>
              <a:t>Rousso</a:t>
            </a:r>
            <a:r>
              <a:rPr lang="en-US" dirty="0"/>
              <a:t>, </a:t>
            </a:r>
            <a:r>
              <a:rPr lang="en-US" dirty="0" err="1"/>
              <a:t>désigne</a:t>
            </a:r>
            <a:r>
              <a:rPr lang="en-US" dirty="0"/>
              <a:t> le </a:t>
            </a:r>
            <a:r>
              <a:rPr lang="en-US" dirty="0" err="1"/>
              <a:t>mythe</a:t>
            </a:r>
            <a:r>
              <a:rPr lang="en-US" dirty="0"/>
              <a:t> </a:t>
            </a:r>
            <a:r>
              <a:rPr lang="en-US" dirty="0" err="1"/>
              <a:t>selon</a:t>
            </a:r>
            <a:r>
              <a:rPr lang="en-US" dirty="0"/>
              <a:t> </a:t>
            </a:r>
            <a:r>
              <a:rPr lang="en-US" dirty="0" err="1"/>
              <a:t>lequel</a:t>
            </a:r>
            <a:r>
              <a:rPr lang="en-US" dirty="0"/>
              <a:t> les </a:t>
            </a:r>
            <a:r>
              <a:rPr lang="en-US" dirty="0" err="1"/>
              <a:t>Français</a:t>
            </a:r>
            <a:r>
              <a:rPr lang="en-US" dirty="0"/>
              <a:t> </a:t>
            </a:r>
            <a:r>
              <a:rPr lang="en-US" dirty="0" err="1"/>
              <a:t>auraient</a:t>
            </a:r>
            <a:r>
              <a:rPr lang="en-US" dirty="0"/>
              <a:t> </a:t>
            </a:r>
            <a:r>
              <a:rPr lang="en-US" b="1" dirty="0" err="1"/>
              <a:t>unanimement</a:t>
            </a:r>
            <a:r>
              <a:rPr lang="en-US" dirty="0"/>
              <a:t> et </a:t>
            </a:r>
            <a:r>
              <a:rPr lang="en-US" b="1" dirty="0" err="1"/>
              <a:t>naturellement</a:t>
            </a:r>
            <a:r>
              <a:rPr lang="en-US" b="1" dirty="0"/>
              <a:t> </a:t>
            </a:r>
            <a:r>
              <a:rPr lang="en-US" dirty="0" err="1"/>
              <a:t>résisté</a:t>
            </a:r>
            <a:r>
              <a:rPr lang="en-US" dirty="0"/>
              <a:t> pendant </a:t>
            </a:r>
            <a:r>
              <a:rPr lang="en-US" dirty="0" err="1"/>
              <a:t>l'occupation</a:t>
            </a:r>
            <a:r>
              <a:rPr lang="en-US"/>
              <a:t> allemande.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877995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13419</TotalTime>
  <Words>333</Words>
  <Application>Microsoft Macintosh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Corbel</vt:lpstr>
      <vt:lpstr>Wingdings 2</vt:lpstr>
      <vt:lpstr>Frame</vt:lpstr>
      <vt:lpstr>Résistance et mythe </vt:lpstr>
      <vt:lpstr>Qu’est-ce qu’un mythe? </vt:lpstr>
      <vt:lpstr>Pourquoi dit-on qu’un mythe est fondateur?</vt:lpstr>
      <vt:lpstr>Qu’est-ce que le mythe de la Résistance?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Résistance et mythe </dc:title>
  <dc:creator>Kruger, Carole</dc:creator>
  <cp:lastModifiedBy>Kruger, Carole</cp:lastModifiedBy>
  <cp:revision>2</cp:revision>
  <dcterms:created xsi:type="dcterms:W3CDTF">2022-03-10T04:22:11Z</dcterms:created>
  <dcterms:modified xsi:type="dcterms:W3CDTF">2022-03-31T13:43:43Z</dcterms:modified>
</cp:coreProperties>
</file>